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78" r:id="rId2"/>
    <p:sldId id="279" r:id="rId3"/>
    <p:sldId id="397" r:id="rId4"/>
    <p:sldId id="402" r:id="rId5"/>
    <p:sldId id="400" r:id="rId6"/>
    <p:sldId id="401" r:id="rId7"/>
    <p:sldId id="399" r:id="rId8"/>
    <p:sldId id="405" r:id="rId9"/>
    <p:sldId id="426" r:id="rId10"/>
    <p:sldId id="406" r:id="rId11"/>
    <p:sldId id="407" r:id="rId12"/>
    <p:sldId id="427" r:id="rId13"/>
    <p:sldId id="413" r:id="rId14"/>
    <p:sldId id="414" r:id="rId15"/>
    <p:sldId id="416" r:id="rId16"/>
    <p:sldId id="424" r:id="rId17"/>
    <p:sldId id="417" r:id="rId18"/>
    <p:sldId id="418" r:id="rId19"/>
    <p:sldId id="419" r:id="rId20"/>
    <p:sldId id="437" r:id="rId21"/>
    <p:sldId id="438" r:id="rId22"/>
    <p:sldId id="439" r:id="rId23"/>
    <p:sldId id="440" r:id="rId24"/>
    <p:sldId id="461" r:id="rId25"/>
    <p:sldId id="441" r:id="rId26"/>
    <p:sldId id="442" r:id="rId27"/>
    <p:sldId id="443" r:id="rId28"/>
    <p:sldId id="450" r:id="rId29"/>
    <p:sldId id="444" r:id="rId30"/>
    <p:sldId id="445" r:id="rId31"/>
    <p:sldId id="446" r:id="rId32"/>
    <p:sldId id="447" r:id="rId33"/>
    <p:sldId id="45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77ECD"/>
    <a:srgbClr val="33CC33"/>
    <a:srgbClr val="FA8C32"/>
    <a:srgbClr val="FC6508"/>
    <a:srgbClr val="00CC00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1" autoAdjust="0"/>
    <p:restoredTop sz="98768" autoAdjust="0"/>
  </p:normalViewPr>
  <p:slideViewPr>
    <p:cSldViewPr>
      <p:cViewPr varScale="1">
        <p:scale>
          <a:sx n="92" d="100"/>
          <a:sy n="92" d="100"/>
        </p:scale>
        <p:origin x="14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noProof="0" smtClean="0"/>
              <a:t>Click to edit Master text styles</a:t>
            </a:r>
          </a:p>
          <a:p>
            <a:pPr lvl="1"/>
            <a:r>
              <a:rPr lang="en-US" altLang="bg-BG" noProof="0" smtClean="0"/>
              <a:t>Second level</a:t>
            </a:r>
          </a:p>
          <a:p>
            <a:pPr lvl="2"/>
            <a:r>
              <a:rPr lang="en-US" altLang="bg-BG" noProof="0" smtClean="0"/>
              <a:t>Third level</a:t>
            </a:r>
          </a:p>
          <a:p>
            <a:pPr lvl="3"/>
            <a:r>
              <a:rPr lang="en-US" altLang="bg-BG" noProof="0" smtClean="0"/>
              <a:t>Fourth level</a:t>
            </a:r>
          </a:p>
          <a:p>
            <a:pPr lvl="4"/>
            <a:r>
              <a:rPr lang="en-US" altLang="bg-BG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0A9BC-3BDD-4B9E-B087-388CE7BA6F77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797558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0B8786-2C76-477D-970F-4D596F6B6835}" type="slidenum">
              <a:rPr lang="en-US" altLang="bg-BG" smtClean="0">
                <a:latin typeface="Arial" charset="0"/>
                <a:cs typeface="Arial" charset="0"/>
              </a:rPr>
              <a:pPr/>
              <a:t>5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GB" altLang="zh-CN" smtClean="0">
                <a:latin typeface="Arial" charset="0"/>
              </a:rPr>
              <a:t>assesses whether </a:t>
            </a:r>
            <a:r>
              <a:rPr lang="en-GB" altLang="zh-CN" b="1" smtClean="0">
                <a:latin typeface="Arial" charset="0"/>
              </a:rPr>
              <a:t>the means of two samples</a:t>
            </a:r>
            <a:r>
              <a:rPr lang="en-GB" altLang="zh-CN" smtClean="0">
                <a:latin typeface="Arial" charset="0"/>
              </a:rPr>
              <a:t> are </a:t>
            </a:r>
            <a:r>
              <a:rPr lang="en-GB" altLang="zh-CN" b="1" i="1" smtClean="0">
                <a:latin typeface="Arial" charset="0"/>
              </a:rPr>
              <a:t>statistically</a:t>
            </a:r>
            <a:r>
              <a:rPr lang="en-GB" altLang="zh-CN" b="1" smtClean="0">
                <a:latin typeface="Arial" charset="0"/>
              </a:rPr>
              <a:t> different</a:t>
            </a:r>
            <a:r>
              <a:rPr lang="en-GB" altLang="zh-CN" smtClean="0">
                <a:latin typeface="Arial" charset="0"/>
              </a:rPr>
              <a:t> from each other. This analysis is appropriate whenever you want to compare the means of two samples/ conditions</a:t>
            </a:r>
          </a:p>
          <a:p>
            <a:pPr marL="228600" indent="-228600" eaLnBrk="1" hangingPunct="1"/>
            <a:endParaRPr lang="en-GB" altLang="zh-CN" smtClean="0">
              <a:latin typeface="Arial" charset="0"/>
            </a:endParaRPr>
          </a:p>
          <a:p>
            <a:pPr marL="228600" indent="-228600" eaLnBrk="1" hangingPunct="1"/>
            <a:r>
              <a:rPr lang="en-GB" altLang="zh-CN" b="1" smtClean="0">
                <a:latin typeface="Arial" charset="0"/>
              </a:rPr>
              <a:t>mean</a:t>
            </a:r>
            <a:endParaRPr lang="en-US" altLang="zh-CN" smtClean="0">
              <a:latin typeface="Arial" charset="0"/>
            </a:endParaRPr>
          </a:p>
          <a:p>
            <a:pPr marL="228600" indent="-228600" eaLnBrk="1" hangingPunct="1"/>
            <a:r>
              <a:rPr lang="en-GB" altLang="zh-CN" smtClean="0">
                <a:latin typeface="Arial" charset="0"/>
              </a:rPr>
              <a:t>arithmetic average</a:t>
            </a:r>
          </a:p>
          <a:p>
            <a:pPr marL="228600" indent="-228600" eaLnBrk="1" hangingPunct="1"/>
            <a:r>
              <a:rPr lang="en-GB" altLang="zh-CN" smtClean="0">
                <a:latin typeface="Arial" charset="0"/>
              </a:rPr>
              <a:t>a hypothetical value that can be calculated for a data set; it doesn’t have to be a value that is actually observed in the data set</a:t>
            </a:r>
          </a:p>
          <a:p>
            <a:pPr marL="228600" indent="-228600" eaLnBrk="1" hangingPunct="1"/>
            <a:r>
              <a:rPr lang="en-GB" altLang="zh-CN" smtClean="0">
                <a:latin typeface="Arial" charset="0"/>
              </a:rPr>
              <a:t>calculated by adding up all scores and dividing them by number of scores</a:t>
            </a:r>
            <a:r>
              <a:rPr lang="en-US" altLang="zh-CN" smtClean="0">
                <a:latin typeface="Arial" charset="0"/>
              </a:rPr>
              <a:t> </a:t>
            </a:r>
          </a:p>
          <a:p>
            <a:pPr marL="228600" indent="-228600" eaLnBrk="1" hangingPunct="1"/>
            <a:endParaRPr lang="en-GB" altLang="zh-CN" smtClean="0">
              <a:latin typeface="Arial" charset="0"/>
            </a:endParaRPr>
          </a:p>
          <a:p>
            <a:pPr marL="228600" indent="-228600" eaLnBrk="1" hangingPunct="1"/>
            <a:endParaRPr lang="en-GB" altLang="zh-CN" b="1" smtClean="0">
              <a:latin typeface="Arial" charset="0"/>
            </a:endParaRPr>
          </a:p>
          <a:p>
            <a:pPr marL="228600" indent="-228600" eaLnBrk="1" hangingPunct="1"/>
            <a:r>
              <a:rPr lang="en-GB" altLang="zh-CN" b="1" smtClean="0">
                <a:latin typeface="Arial" charset="0"/>
              </a:rPr>
              <a:t>assumptions of a t-test:</a:t>
            </a:r>
            <a:endParaRPr lang="en-GB" altLang="zh-CN" smtClean="0">
              <a:latin typeface="Arial" charset="0"/>
            </a:endParaRP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from a parametric population</a:t>
            </a: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not (seriously) skewed</a:t>
            </a: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no outliers</a:t>
            </a: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independent samples</a:t>
            </a:r>
          </a:p>
          <a:p>
            <a:pPr marL="685800" lvl="1" indent="-228600" eaLnBrk="1" hangingPunct="1"/>
            <a:endParaRPr lang="en-GB" altLang="zh-CN" smtClean="0">
              <a:latin typeface="Arial" charset="0"/>
            </a:endParaRPr>
          </a:p>
          <a:p>
            <a:pPr marL="685800" lvl="1" indent="-228600" eaLnBrk="1" hangingPunct="1"/>
            <a:endParaRPr lang="en-GB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F06719-562A-4005-89CA-8FC260272003}" type="slidenum">
              <a:rPr lang="en-US" altLang="bg-BG" smtClean="0">
                <a:latin typeface="Arial" charset="0"/>
                <a:cs typeface="Arial" charset="0"/>
              </a:rPr>
              <a:pPr/>
              <a:t>7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GB" altLang="zh-CN" smtClean="0">
                <a:latin typeface="Arial" charset="0"/>
              </a:rPr>
              <a:t>assesses whether </a:t>
            </a:r>
            <a:r>
              <a:rPr lang="en-GB" altLang="zh-CN" b="1" smtClean="0">
                <a:latin typeface="Arial" charset="0"/>
              </a:rPr>
              <a:t>the means of two samples</a:t>
            </a:r>
            <a:r>
              <a:rPr lang="en-GB" altLang="zh-CN" smtClean="0">
                <a:latin typeface="Arial" charset="0"/>
              </a:rPr>
              <a:t> are </a:t>
            </a:r>
            <a:r>
              <a:rPr lang="en-GB" altLang="zh-CN" b="1" i="1" smtClean="0">
                <a:latin typeface="Arial" charset="0"/>
              </a:rPr>
              <a:t>statistically</a:t>
            </a:r>
            <a:r>
              <a:rPr lang="en-GB" altLang="zh-CN" b="1" smtClean="0">
                <a:latin typeface="Arial" charset="0"/>
              </a:rPr>
              <a:t> different</a:t>
            </a:r>
            <a:r>
              <a:rPr lang="en-GB" altLang="zh-CN" smtClean="0">
                <a:latin typeface="Arial" charset="0"/>
              </a:rPr>
              <a:t> from each other. This analysis is appropriate whenever you want to compare the means of two samples/ conditions</a:t>
            </a:r>
          </a:p>
          <a:p>
            <a:pPr marL="228600" indent="-228600" eaLnBrk="1" hangingPunct="1"/>
            <a:endParaRPr lang="en-GB" altLang="zh-CN" smtClean="0">
              <a:latin typeface="Arial" charset="0"/>
            </a:endParaRPr>
          </a:p>
          <a:p>
            <a:pPr marL="228600" indent="-228600" eaLnBrk="1" hangingPunct="1"/>
            <a:r>
              <a:rPr lang="en-GB" altLang="zh-CN" b="1" smtClean="0">
                <a:latin typeface="Arial" charset="0"/>
              </a:rPr>
              <a:t>mean</a:t>
            </a:r>
            <a:endParaRPr lang="en-US" altLang="zh-CN" smtClean="0">
              <a:latin typeface="Arial" charset="0"/>
            </a:endParaRPr>
          </a:p>
          <a:p>
            <a:pPr marL="228600" indent="-228600" eaLnBrk="1" hangingPunct="1"/>
            <a:r>
              <a:rPr lang="en-GB" altLang="zh-CN" smtClean="0">
                <a:latin typeface="Arial" charset="0"/>
              </a:rPr>
              <a:t>arithmetic average</a:t>
            </a:r>
          </a:p>
          <a:p>
            <a:pPr marL="228600" indent="-228600" eaLnBrk="1" hangingPunct="1"/>
            <a:r>
              <a:rPr lang="en-GB" altLang="zh-CN" smtClean="0">
                <a:latin typeface="Arial" charset="0"/>
              </a:rPr>
              <a:t>a hypothetical value that can be calculated for a data set; it doesn’t have to be a value that is actually observed in the data set</a:t>
            </a:r>
          </a:p>
          <a:p>
            <a:pPr marL="228600" indent="-228600" eaLnBrk="1" hangingPunct="1"/>
            <a:r>
              <a:rPr lang="en-GB" altLang="zh-CN" smtClean="0">
                <a:latin typeface="Arial" charset="0"/>
              </a:rPr>
              <a:t>calculated by adding up all scores and dividing them by number of scores</a:t>
            </a:r>
            <a:r>
              <a:rPr lang="en-US" altLang="zh-CN" smtClean="0">
                <a:latin typeface="Arial" charset="0"/>
              </a:rPr>
              <a:t> </a:t>
            </a:r>
          </a:p>
          <a:p>
            <a:pPr marL="228600" indent="-228600" eaLnBrk="1" hangingPunct="1"/>
            <a:endParaRPr lang="en-GB" altLang="zh-CN" smtClean="0">
              <a:latin typeface="Arial" charset="0"/>
            </a:endParaRPr>
          </a:p>
          <a:p>
            <a:pPr marL="228600" indent="-228600" eaLnBrk="1" hangingPunct="1"/>
            <a:endParaRPr lang="en-GB" altLang="zh-CN" b="1" smtClean="0">
              <a:latin typeface="Arial" charset="0"/>
            </a:endParaRPr>
          </a:p>
          <a:p>
            <a:pPr marL="228600" indent="-228600" eaLnBrk="1" hangingPunct="1"/>
            <a:r>
              <a:rPr lang="en-GB" altLang="zh-CN" b="1" smtClean="0">
                <a:latin typeface="Arial" charset="0"/>
              </a:rPr>
              <a:t>assumptions of a t-test:</a:t>
            </a:r>
            <a:endParaRPr lang="en-GB" altLang="zh-CN" smtClean="0">
              <a:latin typeface="Arial" charset="0"/>
            </a:endParaRP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from a parametric population</a:t>
            </a: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not (seriously) skewed</a:t>
            </a: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no outliers</a:t>
            </a:r>
          </a:p>
          <a:p>
            <a:pPr marL="685800" lvl="1" indent="-228600" eaLnBrk="1" hangingPunct="1"/>
            <a:r>
              <a:rPr lang="en-GB" altLang="zh-CN" smtClean="0">
                <a:latin typeface="Arial" charset="0"/>
              </a:rPr>
              <a:t>independent samples</a:t>
            </a:r>
          </a:p>
          <a:p>
            <a:pPr marL="685800" lvl="1" indent="-228600" eaLnBrk="1" hangingPunct="1"/>
            <a:endParaRPr lang="en-GB" altLang="zh-CN" smtClean="0">
              <a:latin typeface="Arial" charset="0"/>
            </a:endParaRPr>
          </a:p>
          <a:p>
            <a:pPr marL="685800" lvl="1" indent="-228600" eaLnBrk="1" hangingPunct="1"/>
            <a:endParaRPr lang="en-GB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7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C28FA5-9FB0-4B25-976C-DD734A4E13AF}" type="slidenum">
              <a:rPr lang="en-US" altLang="bg-BG" sz="1200"/>
              <a:pPr algn="r"/>
              <a:t>27</a:t>
            </a:fld>
            <a:endParaRPr lang="en-US" altLang="bg-BG" sz="1200"/>
          </a:p>
        </p:txBody>
      </p:sp>
      <p:sp>
        <p:nvSpPr>
          <p:cNvPr id="272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1D25B4-7510-48AE-8A49-07EDB6202A94}" type="slidenum">
              <a:rPr lang="en-US" altLang="bg-BG" sz="1200"/>
              <a:pPr algn="r"/>
              <a:t>27</a:t>
            </a:fld>
            <a:endParaRPr lang="en-US" altLang="bg-BG" sz="1200"/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2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FF12-E151-4311-80CB-E2A9EAE3595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B6FCA-D45B-46C8-8C23-179AC0D258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36C5-8AEC-4890-9F3F-6B5D5FF3BB9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79A8C-5081-4E52-BC0C-D8D3D08DD1C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g-BG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6C9F-D368-4410-8297-BC569DFD193F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1381-84CF-4356-B595-4D49E2343F8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783E-D0E3-4597-9612-E680B07B944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7377-CE1E-4407-915D-5C135FCB24B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9BAA3-D1E3-4D2C-A350-A474441EB1B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18C51-2E31-4AE2-BD19-CAB113FB154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E850-E59E-4C28-81C3-41E7A3A5AC0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6766-78A0-4120-BD76-172D5694124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5E324-2502-4DF0-BABF-EEF05747DD8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969B5-85E9-42BF-B4D6-DA29FF516D2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65FAD-3E37-417C-8AE9-CCE830E6CC6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CE8A81-82BD-41D2-9CC2-4E9A8658A06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00213"/>
            <a:ext cx="8642350" cy="1470025"/>
          </a:xfrm>
        </p:spPr>
        <p:txBody>
          <a:bodyPr anchor="ctr"/>
          <a:lstStyle/>
          <a:p>
            <a:pPr eaLnBrk="1" hangingPunct="1"/>
            <a:r>
              <a:rPr lang="en-US" altLang="bg-BG" sz="4000" b="1" smtClean="0"/>
              <a:t>Hypothesis </a:t>
            </a:r>
            <a:r>
              <a:rPr lang="bg-BG" altLang="bg-BG" sz="4000" b="1" smtClean="0"/>
              <a:t>t</a:t>
            </a:r>
            <a:r>
              <a:rPr lang="en-US" altLang="bg-BG" sz="4000" b="1" smtClean="0"/>
              <a:t>esting.</a:t>
            </a:r>
            <a:br>
              <a:rPr lang="en-US" altLang="bg-BG" sz="4000" b="1" smtClean="0"/>
            </a:br>
            <a:r>
              <a:rPr lang="en-US" altLang="bg-BG" sz="4000" b="1" smtClean="0"/>
              <a:t>Parametric </a:t>
            </a:r>
            <a:r>
              <a:rPr lang="bg-BG" altLang="bg-BG" sz="4000" b="1" smtClean="0"/>
              <a:t>t</a:t>
            </a:r>
            <a:r>
              <a:rPr lang="en-US" altLang="bg-BG" sz="4000" b="1" smtClean="0"/>
              <a:t>ests</a:t>
            </a:r>
            <a:endParaRPr lang="bg-BG" altLang="bg-BG" sz="4000" b="1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bg-BG" altLang="bg-BG" sz="3200" smtClean="0"/>
              <a:t>Georgi Iskrov, MBA, MPH</a:t>
            </a:r>
            <a:r>
              <a:rPr lang="en-US" altLang="bg-BG" sz="3200" smtClean="0"/>
              <a:t>, PhD</a:t>
            </a:r>
          </a:p>
          <a:p>
            <a:pPr eaLnBrk="1" hangingPunct="1"/>
            <a:r>
              <a:rPr lang="en-US" altLang="bg-BG" sz="3200" smtClean="0"/>
              <a:t>Department of Social Medicine</a:t>
            </a:r>
            <a:endParaRPr lang="bg-BG" altLang="bg-BG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Null hypothesis – H</a:t>
            </a:r>
            <a:r>
              <a:rPr lang="en-US" altLang="bg-BG" b="1" baseline="-25000" smtClean="0"/>
              <a:t>0</a:t>
            </a:r>
            <a:endParaRPr lang="en-US" altLang="bg-BG" b="1" smtClean="0"/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This is the hypothesis under test, denoted as H</a:t>
            </a:r>
            <a:r>
              <a:rPr lang="en-US" altLang="bg-BG" sz="2400" baseline="-25000" smtClean="0"/>
              <a:t>0</a:t>
            </a:r>
            <a:r>
              <a:rPr lang="en-US" altLang="bg-BG" sz="2400" smtClean="0"/>
              <a:t>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b="1" smtClean="0"/>
              <a:t>The null hypothesis is usually stated as the absence of a difference or an effect.</a:t>
            </a:r>
            <a:r>
              <a:rPr lang="en-US" altLang="bg-BG" sz="2400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The null hypothesis says there is no effect.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The null hypothesis is rejected if the significance test shows the data are inconsistent with the null hypothesis.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Alternative </a:t>
            </a:r>
            <a:r>
              <a:rPr lang="bg-BG" altLang="bg-BG" b="1" smtClean="0"/>
              <a:t>h</a:t>
            </a:r>
            <a:r>
              <a:rPr lang="en-US" altLang="bg-BG" b="1" smtClean="0"/>
              <a:t>ypothesis – H</a:t>
            </a:r>
            <a:r>
              <a:rPr lang="en-US" altLang="bg-BG" b="1" baseline="-25000" smtClean="0"/>
              <a:t>1</a:t>
            </a:r>
            <a:endParaRPr lang="en-US" altLang="bg-BG" b="1" smtClean="0"/>
          </a:p>
        </p:txBody>
      </p:sp>
      <p:sp>
        <p:nvSpPr>
          <p:cNvPr id="160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This is the alternative to the null hypothesis. It is denoted as H', H</a:t>
            </a:r>
            <a:r>
              <a:rPr lang="en-US" altLang="bg-BG" sz="2400" baseline="-25000" smtClean="0"/>
              <a:t>1</a:t>
            </a:r>
            <a:r>
              <a:rPr lang="en-US" altLang="bg-BG" sz="2400" smtClean="0"/>
              <a:t>, or H</a:t>
            </a:r>
            <a:r>
              <a:rPr lang="en-US" altLang="bg-BG" sz="2400" baseline="-25000" smtClean="0"/>
              <a:t>A</a:t>
            </a:r>
            <a:r>
              <a:rPr lang="en-US" altLang="bg-BG" sz="2400" smtClean="0"/>
              <a:t>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b="1" smtClean="0"/>
              <a:t>It is usually the complement of the null hypothesis.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If, for example, the null hypothesis says two population means are equal, the alternative says the means are unequal</a:t>
            </a:r>
          </a:p>
          <a:p>
            <a:pPr eaLnBrk="1" hangingPunct="1"/>
            <a:endParaRPr lang="en-US" altLang="bg-BG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Criminal </a:t>
            </a:r>
            <a:r>
              <a:rPr lang="bg-BG" altLang="bg-BG" b="1" smtClean="0"/>
              <a:t>t</a:t>
            </a:r>
            <a:r>
              <a:rPr lang="en-US" altLang="bg-BG" b="1" smtClean="0"/>
              <a:t>rial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The prosecution team then collects evidence with the hopes of finding sufficient evidence to make the assumption of innocence refutable.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b="1" dirty="0" smtClean="0">
                <a:solidFill>
                  <a:srgbClr val="FF0000"/>
                </a:solidFill>
              </a:rPr>
              <a:t>In statistics, the data are the evidence.</a:t>
            </a:r>
            <a:endParaRPr lang="bg-BG" altLang="bg-BG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The jury then makes a decision based on the available evidence: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If the jury finds sufficient evidence — beyond a reasonable doubt — to make the assumption of innocence refutable, 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the jury rejects H</a:t>
            </a:r>
            <a:r>
              <a:rPr lang="en-US" altLang="bg-BG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 and deems the defendant guilty</a:t>
            </a:r>
            <a:r>
              <a:rPr lang="en-US" altLang="bg-BG" sz="2400" dirty="0" smtClean="0"/>
              <a:t>. We behave as if the defendant is guilty.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If there is insufficient evidence, 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then the jury does not reject H</a:t>
            </a:r>
            <a:r>
              <a:rPr lang="en-US" altLang="bg-BG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bg-BG" sz="2400" dirty="0" smtClean="0"/>
              <a:t>. We behave as if the defendant is innocent.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Making the decision</a:t>
            </a:r>
          </a:p>
        </p:txBody>
      </p:sp>
      <p:sp>
        <p:nvSpPr>
          <p:cNvPr id="162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b="1" dirty="0" smtClean="0"/>
              <a:t>Recall that it is either likely or unlikely that we would observe the evidence we did given our initial assumption.</a:t>
            </a:r>
            <a:endParaRPr lang="bg-BG" altLang="bg-BG" sz="2400" b="1" dirty="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dirty="0" smtClean="0"/>
              <a:t>If it is likely, we do not reject the null hypothesis.</a:t>
            </a:r>
            <a:endParaRPr lang="bg-BG" altLang="bg-BG" sz="2400" dirty="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dirty="0" smtClean="0"/>
              <a:t>If it is unlikely, then we reject the null hypothesis in favor of the alternative hypothesis.</a:t>
            </a:r>
            <a:endParaRPr lang="bg-BG" altLang="bg-BG" sz="2400" dirty="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b="1" dirty="0" smtClean="0"/>
              <a:t>Effectively, then, making the decision reduces to determining likely or unlikely.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Making the decision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dirty="0" smtClean="0"/>
              <a:t>In statistics, there are two ways to determine whether the evidence is likely or unlikely given the initial assumption: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dirty="0" smtClean="0"/>
              <a:t>We could take the 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critical value approach</a:t>
            </a:r>
            <a:r>
              <a:rPr lang="en-US" altLang="bg-BG" sz="2400" dirty="0" smtClean="0"/>
              <a:t> (favored in many of the older textbooks).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400" dirty="0" smtClean="0"/>
              <a:t>Or, we could take the </a:t>
            </a:r>
            <a:r>
              <a:rPr lang="en-US" altLang="bg-BG" sz="2400" b="1" dirty="0">
                <a:solidFill>
                  <a:srgbClr val="FF0000"/>
                </a:solidFill>
              </a:rPr>
              <a:t>P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-value approach</a:t>
            </a:r>
            <a:r>
              <a:rPr lang="en-US" altLang="bg-BG" sz="2400" dirty="0" smtClean="0"/>
              <a:t> (what is used most often in research, journal articles, and statistical software).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dirty="0" smtClean="0"/>
              <a:t>Suppose we find a difference between two groups in survival:</a:t>
            </a:r>
          </a:p>
          <a:p>
            <a:pPr lvl="1" eaLnBrk="1" hangingPunct="1"/>
            <a:r>
              <a:rPr lang="en-US" altLang="bg-BG" sz="2000" dirty="0" smtClean="0"/>
              <a:t>patients on a new drug have a survival of 15 months;</a:t>
            </a:r>
          </a:p>
          <a:p>
            <a:pPr lvl="1" eaLnBrk="1" hangingPunct="1"/>
            <a:r>
              <a:rPr lang="en-US" altLang="bg-BG" sz="2000" dirty="0" smtClean="0"/>
              <a:t>patients on the old drug have a survival of 18 months.</a:t>
            </a:r>
          </a:p>
          <a:p>
            <a:pPr eaLnBrk="1" hangingPunct="1"/>
            <a:r>
              <a:rPr lang="en-US" altLang="bg-BG" sz="2400" dirty="0" smtClean="0"/>
              <a:t>So, the difference is 3 months.</a:t>
            </a:r>
          </a:p>
          <a:p>
            <a:pPr eaLnBrk="1" hangingPunct="1"/>
            <a:r>
              <a:rPr lang="en-US" altLang="bg-BG" sz="2400" b="1" dirty="0" smtClean="0">
                <a:solidFill>
                  <a:srgbClr val="FF0000"/>
                </a:solidFill>
              </a:rPr>
              <a:t>Do we accept or reject the hypothesis of no true difference between the groups (the two drugs)?</a:t>
            </a:r>
          </a:p>
          <a:p>
            <a:pPr eaLnBrk="1" hangingPunct="1"/>
            <a:r>
              <a:rPr lang="en-US" altLang="bg-BG" sz="2400" b="1" dirty="0" smtClean="0">
                <a:solidFill>
                  <a:srgbClr val="FF0000"/>
                </a:solidFill>
              </a:rPr>
              <a:t>Is a difference of 3 a lot, statistically speaking – a huge difference that is rarely seen?</a:t>
            </a:r>
          </a:p>
          <a:p>
            <a:pPr eaLnBrk="1" hangingPunct="1"/>
            <a:r>
              <a:rPr lang="en-US" altLang="bg-BG" sz="2400" b="1" dirty="0" smtClean="0">
                <a:solidFill>
                  <a:srgbClr val="FF0000"/>
                </a:solidFill>
              </a:rPr>
              <a:t>Or is it not much – the sort of thing that happens all the time?</a:t>
            </a:r>
            <a:r>
              <a:rPr lang="en-US" altLang="bg-BG" sz="2400" b="1" dirty="0" smtClean="0"/>
              <a:t> </a:t>
            </a:r>
            <a:endParaRPr lang="en-GB" altLang="bg-BG" sz="2400" b="1" dirty="0" smtClean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Making the decision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Probability</a:t>
            </a:r>
          </a:p>
        </p:txBody>
      </p:sp>
      <p:sp>
        <p:nvSpPr>
          <p:cNvPr id="165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bg-BG" sz="2400" b="1" smtClean="0"/>
              <a:t>A measure of the likelihood that a particular event will happen.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It is expressed by a value between 0 and 1.</a:t>
            </a: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endParaRPr lang="bg-BG" altLang="bg-BG" sz="2400" b="1" smtClean="0"/>
          </a:p>
          <a:p>
            <a:pPr eaLnBrk="1" hangingPunct="1">
              <a:lnSpc>
                <a:spcPct val="80000"/>
              </a:lnSpc>
            </a:pPr>
            <a:r>
              <a:rPr lang="en-GB" altLang="bg-BG" sz="2400" b="1" smtClean="0"/>
              <a:t>First, note that we talk about the probability of an event, but what we measure is the rate in a group.</a:t>
            </a:r>
            <a:endParaRPr lang="bg-BG" altLang="bg-BG" sz="2400" b="1" smtClean="0"/>
          </a:p>
          <a:p>
            <a:pPr eaLnBrk="1" hangingPunct="1">
              <a:lnSpc>
                <a:spcPct val="80000"/>
              </a:lnSpc>
            </a:pPr>
            <a:r>
              <a:rPr lang="en-GB" altLang="bg-BG" sz="2400" smtClean="0"/>
              <a:t>If we observe that 5 babies in every 1</a:t>
            </a:r>
            <a:r>
              <a:rPr lang="bg-BG" altLang="bg-BG" sz="2400" smtClean="0"/>
              <a:t> </a:t>
            </a:r>
            <a:r>
              <a:rPr lang="en-GB" altLang="bg-BG" sz="2400" smtClean="0"/>
              <a:t>000 have congenital heart disease, we say that the probability of a (single) baby being affected is 5 in 1000 or 0.005. 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1066800" y="2667000"/>
            <a:ext cx="6934200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bg-B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892" name="Text Box 5"/>
          <p:cNvSpPr txBox="1">
            <a:spLocks noChangeArrowheads="1"/>
          </p:cNvSpPr>
          <p:nvPr/>
        </p:nvSpPr>
        <p:spPr bwMode="auto">
          <a:xfrm>
            <a:off x="152400" y="4191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bg-BG" sz="2400">
                <a:solidFill>
                  <a:schemeClr val="tx2"/>
                </a:solidFill>
              </a:rPr>
              <a:t>Cannot happen</a:t>
            </a:r>
          </a:p>
        </p:txBody>
      </p:sp>
      <p:sp>
        <p:nvSpPr>
          <p:cNvPr id="165893" name="Text Box 6"/>
          <p:cNvSpPr txBox="1">
            <a:spLocks noChangeArrowheads="1"/>
          </p:cNvSpPr>
          <p:nvPr/>
        </p:nvSpPr>
        <p:spPr bwMode="auto">
          <a:xfrm>
            <a:off x="6553200" y="4191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bg-BG" sz="2400">
                <a:solidFill>
                  <a:schemeClr val="tx2"/>
                </a:solidFill>
              </a:rPr>
              <a:t>Sure to happen</a:t>
            </a:r>
          </a:p>
        </p:txBody>
      </p:sp>
      <p:sp>
        <p:nvSpPr>
          <p:cNvPr id="165894" name="Text Box 7"/>
          <p:cNvSpPr txBox="1">
            <a:spLocks noChangeArrowheads="1"/>
          </p:cNvSpPr>
          <p:nvPr/>
        </p:nvSpPr>
        <p:spPr bwMode="auto">
          <a:xfrm>
            <a:off x="763588" y="38862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2400">
                <a:latin typeface="Arial Unicode MS"/>
              </a:rPr>
              <a:t>0.0</a:t>
            </a:r>
          </a:p>
        </p:txBody>
      </p:sp>
      <p:sp>
        <p:nvSpPr>
          <p:cNvPr id="165895" name="Text Box 8"/>
          <p:cNvSpPr txBox="1">
            <a:spLocks noChangeArrowheads="1"/>
          </p:cNvSpPr>
          <p:nvPr/>
        </p:nvSpPr>
        <p:spPr bwMode="auto">
          <a:xfrm>
            <a:off x="7696200" y="3886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2400">
                <a:latin typeface="Arial Unicode MS"/>
              </a:rPr>
              <a:t>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b="1" dirty="0" smtClean="0"/>
              <a:t>A statistical test tells you how often you</a:t>
            </a:r>
            <a:r>
              <a:rPr lang="en-US" altLang="bg-BG" sz="2400" b="1" dirty="0"/>
              <a:t> </a:t>
            </a:r>
            <a:r>
              <a:rPr lang="en-US" altLang="bg-BG" sz="2400" b="1" dirty="0" smtClean="0"/>
              <a:t>would get a difference of </a:t>
            </a:r>
            <a:r>
              <a:rPr lang="bg-BG" altLang="bg-BG" sz="2400" b="1" dirty="0" smtClean="0"/>
              <a:t>3</a:t>
            </a:r>
            <a:r>
              <a:rPr lang="en-US" altLang="bg-BG" sz="2400" b="1" dirty="0" smtClean="0"/>
              <a:t>, simply by chance, if the null hypothesis is correct</a:t>
            </a:r>
            <a:r>
              <a:rPr lang="bg-BG" altLang="bg-BG" sz="2400" dirty="0" smtClean="0"/>
              <a:t> – </a:t>
            </a:r>
            <a:r>
              <a:rPr lang="en-US" altLang="bg-BG" sz="2400" dirty="0" smtClean="0"/>
              <a:t>no real difference between the two groups.</a:t>
            </a:r>
          </a:p>
          <a:p>
            <a:pPr eaLnBrk="1" hangingPunct="1"/>
            <a:r>
              <a:rPr lang="en-US" altLang="bg-BG" sz="2400" dirty="0" smtClean="0"/>
              <a:t>Suppose the test is done and its result is that </a:t>
            </a:r>
            <a:r>
              <a:rPr lang="en-US" altLang="bg-BG" sz="2400" b="1" dirty="0"/>
              <a:t>P</a:t>
            </a:r>
            <a:r>
              <a:rPr lang="en-US" altLang="bg-BG" sz="2400" b="1" dirty="0" smtClean="0"/>
              <a:t> = 0.32</a:t>
            </a:r>
            <a:r>
              <a:rPr lang="en-US" altLang="bg-BG" sz="2400" dirty="0" smtClean="0"/>
              <a:t>. This means that you</a:t>
            </a:r>
            <a:r>
              <a:rPr lang="en-US" altLang="bg-BG" sz="2400" dirty="0"/>
              <a:t> </a:t>
            </a:r>
            <a:r>
              <a:rPr lang="en-US" altLang="bg-BG" sz="2400" dirty="0" smtClean="0"/>
              <a:t>would get a difference of 3 quite often just by the play of chance – 32 times in 100 – even when there is in reality no true difference between the groups.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Making the decision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b="1" dirty="0" smtClean="0"/>
              <a:t>A statistical test tells you how often you’d get a difference of </a:t>
            </a:r>
            <a:r>
              <a:rPr lang="bg-BG" altLang="bg-BG" sz="2400" b="1" dirty="0" smtClean="0"/>
              <a:t>3</a:t>
            </a:r>
            <a:r>
              <a:rPr lang="en-US" altLang="bg-BG" sz="2400" b="1" dirty="0" smtClean="0"/>
              <a:t>, simply by chance, if the null hypothesis is correct</a:t>
            </a:r>
            <a:r>
              <a:rPr lang="bg-BG" altLang="bg-BG" sz="2400" dirty="0" smtClean="0"/>
              <a:t> – </a:t>
            </a:r>
            <a:r>
              <a:rPr lang="en-US" altLang="bg-BG" sz="2400" dirty="0" smtClean="0"/>
              <a:t>no real difference between the two groups.</a:t>
            </a:r>
          </a:p>
          <a:p>
            <a:pPr eaLnBrk="1" hangingPunct="1"/>
            <a:r>
              <a:rPr lang="en-US" altLang="bg-BG" sz="2400" dirty="0" smtClean="0"/>
              <a:t>On the other hand if we did the statistical analysis and </a:t>
            </a:r>
            <a:r>
              <a:rPr lang="en-US" altLang="bg-BG" sz="2400" b="1" dirty="0"/>
              <a:t>P</a:t>
            </a:r>
            <a:r>
              <a:rPr lang="en-US" altLang="bg-BG" sz="2400" b="1" dirty="0" smtClean="0"/>
              <a:t> = 0.0001</a:t>
            </a:r>
            <a:r>
              <a:rPr lang="en-US" altLang="bg-BG" sz="2400" dirty="0" smtClean="0"/>
              <a:t>, then we say that you’d only get a difference as big as 3 by the play of chance 1 time in 10 000. That’s so rarely that we want to reject our hypothesis of no difference: there is something different about the new therapy. 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Making the decision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Hypothesis </a:t>
            </a:r>
            <a:r>
              <a:rPr lang="bg-BG" altLang="bg-BG" b="1" smtClean="0"/>
              <a:t>t</a:t>
            </a:r>
            <a:r>
              <a:rPr lang="en-US" altLang="bg-BG" b="1" smtClean="0"/>
              <a:t>esting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b="1" dirty="0" smtClean="0"/>
              <a:t>Somewhere between 0.32 and 0.0001 we may not be sure whether to reject the null hypothesis or not.</a:t>
            </a:r>
          </a:p>
          <a:p>
            <a:pPr eaLnBrk="1" hangingPunct="1"/>
            <a:r>
              <a:rPr lang="en-US" altLang="bg-BG" sz="2400" dirty="0" smtClean="0"/>
              <a:t>Mostly we reject the null hypothesis when, if the null hypothesis were true, the result we got would have happened less than 5 times in 100 by chance.  This is the conventional cutoff of 5% or </a:t>
            </a:r>
            <a:r>
              <a:rPr lang="en-US" altLang="bg-BG" sz="2400" b="1" dirty="0">
                <a:solidFill>
                  <a:srgbClr val="FF0000"/>
                </a:solidFill>
              </a:rPr>
              <a:t>P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 &lt; 0.05</a:t>
            </a:r>
            <a:r>
              <a:rPr lang="en-US" altLang="bg-BG" sz="2400" dirty="0" smtClean="0"/>
              <a:t>.</a:t>
            </a:r>
          </a:p>
          <a:p>
            <a:pPr eaLnBrk="1" hangingPunct="1"/>
            <a:r>
              <a:rPr lang="en-US" altLang="bg-BG" sz="2400" dirty="0" smtClean="0"/>
              <a:t>This cutoff is commonly used but it’s arbitrary i.e. no particular reason why we use 0.05 rather than 0.06 or 0.048 or whatever. </a:t>
            </a:r>
          </a:p>
          <a:p>
            <a:pPr eaLnBrk="1" hangingPunct="1"/>
            <a:endParaRPr lang="en-US" altLang="bg-BG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Outline</a:t>
            </a:r>
            <a:endParaRPr lang="bg-BG" altLang="bg-BG" b="1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Statistical </a:t>
            </a:r>
            <a:r>
              <a:rPr lang="bg-BG" altLang="bg-BG" sz="2400" dirty="0" smtClean="0"/>
              <a:t>i</a:t>
            </a:r>
            <a:r>
              <a:rPr lang="en-US" altLang="bg-BG" sz="2400" dirty="0" err="1" smtClean="0"/>
              <a:t>nference</a:t>
            </a:r>
            <a:endParaRPr lang="bg-BG" altLang="bg-BG" sz="2400" dirty="0" smtClean="0"/>
          </a:p>
          <a:p>
            <a:pPr eaLnBrk="1" hangingPunct="1">
              <a:lnSpc>
                <a:spcPct val="90000"/>
              </a:lnSpc>
            </a:pPr>
            <a:r>
              <a:rPr lang="bg-BG" altLang="bg-BG" sz="2400" dirty="0" err="1" smtClean="0"/>
              <a:t>Hypothesis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testing</a:t>
            </a:r>
            <a:endParaRPr lang="bg-BG" altLang="bg-BG" sz="2400" dirty="0" smtClean="0"/>
          </a:p>
          <a:p>
            <a:pPr eaLnBrk="1" hangingPunct="1">
              <a:lnSpc>
                <a:spcPct val="90000"/>
              </a:lnSpc>
            </a:pPr>
            <a:r>
              <a:rPr lang="bg-BG" altLang="bg-BG" sz="2400" dirty="0" err="1" smtClean="0"/>
              <a:t>Type</a:t>
            </a:r>
            <a:r>
              <a:rPr lang="bg-BG" altLang="bg-BG" sz="2400" dirty="0" smtClean="0"/>
              <a:t> I </a:t>
            </a:r>
            <a:r>
              <a:rPr lang="bg-BG" altLang="bg-BG" sz="2400" dirty="0" err="1" smtClean="0"/>
              <a:t>and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type</a:t>
            </a:r>
            <a:r>
              <a:rPr lang="bg-BG" altLang="bg-BG" sz="2400" dirty="0" smtClean="0"/>
              <a:t> II </a:t>
            </a:r>
            <a:r>
              <a:rPr lang="bg-BG" altLang="bg-BG" sz="2400" dirty="0" err="1" smtClean="0"/>
              <a:t>errors</a:t>
            </a:r>
            <a:endParaRPr lang="en-US" altLang="bg-BG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Student t </a:t>
            </a:r>
            <a:r>
              <a:rPr lang="bg-BG" altLang="bg-BG" sz="2400" dirty="0" smtClean="0"/>
              <a:t>t</a:t>
            </a:r>
            <a:r>
              <a:rPr lang="en-US" altLang="bg-BG" sz="2400" dirty="0" err="1" smtClean="0"/>
              <a:t>est</a:t>
            </a:r>
            <a:endParaRPr lang="en-US" altLang="bg-BG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ANOVA</a:t>
            </a:r>
            <a:endParaRPr lang="bg-BG" altLang="bg-BG" sz="2400" dirty="0" smtClean="0"/>
          </a:p>
          <a:p>
            <a:pPr eaLnBrk="1" hangingPunct="1">
              <a:lnSpc>
                <a:spcPct val="90000"/>
              </a:lnSpc>
            </a:pPr>
            <a:r>
              <a:rPr lang="bg-BG" altLang="bg-BG" sz="2400" dirty="0" smtClean="0"/>
              <a:t>P</a:t>
            </a:r>
            <a:r>
              <a:rPr lang="en-US" altLang="bg-BG" sz="2400" dirty="0" err="1" smtClean="0"/>
              <a:t>arametric</a:t>
            </a:r>
            <a:r>
              <a:rPr lang="en-US" altLang="bg-BG" sz="2400" dirty="0" smtClean="0"/>
              <a:t> vs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non-parametric</a:t>
            </a:r>
            <a:r>
              <a:rPr lang="bg-BG" altLang="bg-BG" sz="2400" dirty="0" smtClean="0"/>
              <a:t> t</a:t>
            </a:r>
            <a:r>
              <a:rPr lang="en-US" altLang="bg-BG" sz="2400" dirty="0" err="1" smtClean="0"/>
              <a:t>ests</a:t>
            </a:r>
            <a:endParaRPr lang="en-US" alt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4" name="Group 26"/>
          <p:cNvGraphicFramePr>
            <a:graphicFrameLocks noGrp="1"/>
          </p:cNvGraphicFramePr>
          <p:nvPr/>
        </p:nvGraphicFramePr>
        <p:xfrm>
          <a:off x="685800" y="2286000"/>
          <a:ext cx="7848600" cy="3379788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12619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Reject null hypothesis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reject null hypothesis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5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 hypothesis is true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I error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error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 hypothesis is false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error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II error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2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Hypothesis </a:t>
            </a:r>
            <a:r>
              <a:rPr lang="bg-BG" altLang="bg-BG" b="1" smtClean="0"/>
              <a:t>t</a:t>
            </a:r>
            <a:r>
              <a:rPr lang="en-US" altLang="bg-BG" b="1" smtClean="0"/>
              <a:t>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Type I and II </a:t>
            </a:r>
            <a:r>
              <a:rPr lang="bg-BG" altLang="bg-BG" b="1" smtClean="0"/>
              <a:t>e</a:t>
            </a:r>
            <a:r>
              <a:rPr lang="en-US" altLang="bg-BG" b="1" smtClean="0"/>
              <a:t>rrors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b="1" dirty="0" smtClean="0">
                <a:solidFill>
                  <a:srgbClr val="FF0000"/>
                </a:solidFill>
              </a:rPr>
              <a:t>A type I error is the incorrect rejection of a true null hypothesis (also known as a false positive finding).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The </a:t>
            </a:r>
            <a:r>
              <a:rPr lang="en-US" altLang="bg-BG" sz="2400" dirty="0" smtClean="0">
                <a:solidFill>
                  <a:schemeClr val="tx2"/>
                </a:solidFill>
              </a:rPr>
              <a:t>probability</a:t>
            </a:r>
            <a:r>
              <a:rPr lang="en-US" altLang="bg-BG" sz="2400" dirty="0" smtClean="0"/>
              <a:t> of a type I error is denoted by the Greek letter </a:t>
            </a:r>
            <a:r>
              <a:rPr lang="en-US" altLang="bg-BG" sz="2400" dirty="0" smtClean="0">
                <a:solidFill>
                  <a:schemeClr val="tx2"/>
                </a:solidFill>
                <a:sym typeface="Symbol" pitchFamily="18" charset="2"/>
              </a:rPr>
              <a:t></a:t>
            </a:r>
            <a:r>
              <a:rPr lang="en-US" altLang="bg-BG" sz="2400" dirty="0" smtClean="0"/>
              <a:t> (alpha).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b="1" dirty="0" smtClean="0">
                <a:solidFill>
                  <a:srgbClr val="FF0000"/>
                </a:solidFill>
              </a:rPr>
              <a:t>A type II error is incorrectly retaining a false null hypothesis (also known as a false negative finding).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The probability of a type II error is denoted by the Greek letter </a:t>
            </a:r>
            <a:r>
              <a:rPr lang="en-US" altLang="bg-BG" sz="2400" dirty="0" smtClean="0">
                <a:sym typeface="Symbol" pitchFamily="18" charset="2"/>
              </a:rPr>
              <a:t></a:t>
            </a:r>
            <a:r>
              <a:rPr lang="en-US" altLang="bg-BG" sz="2400" dirty="0" smtClean="0"/>
              <a:t> (beta).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Level of significance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b="1" dirty="0" smtClean="0">
                <a:solidFill>
                  <a:srgbClr val="FF0000"/>
                </a:solidFill>
              </a:rPr>
              <a:t>Level of significance (</a:t>
            </a:r>
            <a:r>
              <a:rPr lang="el-GR" altLang="bg-BG" sz="2400" b="1" dirty="0" smtClean="0">
                <a:solidFill>
                  <a:srgbClr val="FF0000"/>
                </a:solidFill>
              </a:rPr>
              <a:t>α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)</a:t>
            </a:r>
            <a:r>
              <a:rPr lang="en-US" altLang="bg-BG" sz="2400" dirty="0" smtClean="0"/>
              <a:t> – the threshold for declaring if a result is significant. If the null hypothesis is true, </a:t>
            </a:r>
            <a:r>
              <a:rPr lang="el-GR" altLang="bg-BG" sz="2400" dirty="0" smtClean="0"/>
              <a:t>α</a:t>
            </a:r>
            <a:r>
              <a:rPr lang="en-US" altLang="bg-BG" sz="2400" dirty="0" smtClean="0"/>
              <a:t> is the probability of rejecting the null hypothesis.</a:t>
            </a:r>
          </a:p>
          <a:p>
            <a:pPr eaLnBrk="1" hangingPunct="1"/>
            <a:r>
              <a:rPr lang="el-GR" altLang="bg-BG" sz="2400" dirty="0" smtClean="0"/>
              <a:t>α</a:t>
            </a:r>
            <a:r>
              <a:rPr lang="en-US" altLang="bg-BG" sz="2400" dirty="0" smtClean="0"/>
              <a:t> is </a:t>
            </a:r>
            <a:r>
              <a:rPr lang="en-US" altLang="bg-BG" sz="2400" b="1" dirty="0" smtClean="0"/>
              <a:t>decided as part of the research design</a:t>
            </a:r>
            <a:r>
              <a:rPr lang="en-US" altLang="bg-BG" sz="2400" dirty="0" smtClean="0"/>
              <a:t>, while </a:t>
            </a:r>
            <a:r>
              <a:rPr lang="en-US" altLang="bg-BG" sz="2400" b="1" dirty="0"/>
              <a:t>P</a:t>
            </a:r>
            <a:r>
              <a:rPr lang="en-US" altLang="bg-BG" sz="2400" b="1" dirty="0" smtClean="0"/>
              <a:t>-value</a:t>
            </a:r>
            <a:r>
              <a:rPr lang="en-US" altLang="bg-BG" sz="2400" dirty="0" smtClean="0"/>
              <a:t> is computed from data.</a:t>
            </a:r>
          </a:p>
          <a:p>
            <a:pPr eaLnBrk="1" hangingPunct="1"/>
            <a:r>
              <a:rPr lang="el-GR" altLang="bg-BG" sz="2400" dirty="0" smtClean="0"/>
              <a:t>α</a:t>
            </a:r>
            <a:r>
              <a:rPr lang="en-US" altLang="bg-BG" sz="2400" dirty="0" smtClean="0"/>
              <a:t> = 0.05 is most commonly used.</a:t>
            </a:r>
          </a:p>
          <a:p>
            <a:pPr eaLnBrk="1" hangingPunct="1"/>
            <a:r>
              <a:rPr lang="en-US" altLang="bg-BG" sz="2400" dirty="0" smtClean="0"/>
              <a:t>Small </a:t>
            </a:r>
            <a:r>
              <a:rPr lang="el-GR" altLang="bg-BG" sz="2400" dirty="0" smtClean="0"/>
              <a:t>α</a:t>
            </a:r>
            <a:r>
              <a:rPr lang="en-US" altLang="bg-BG" sz="2400" dirty="0" smtClean="0"/>
              <a:t> value reduces the chance of Type I error, but increases the chance of Type II error.</a:t>
            </a:r>
          </a:p>
          <a:p>
            <a:pPr eaLnBrk="1" hangingPunct="1"/>
            <a:r>
              <a:rPr lang="en-US" altLang="bg-BG" sz="2400" dirty="0" smtClean="0"/>
              <a:t>Trade-off based on the consequences of Type I (false-positive) and Type II (false-negative) errors.</a:t>
            </a:r>
            <a:endParaRPr lang="el-GR" altLang="bg-BG" sz="2400" dirty="0" smtClean="0"/>
          </a:p>
          <a:p>
            <a:pPr eaLnBrk="1" hangingPunct="1"/>
            <a:endParaRPr lang="el-GR" altLang="bg-BG" sz="2400" dirty="0" smtClean="0"/>
          </a:p>
          <a:p>
            <a:pPr eaLnBrk="1" hangingPunct="1"/>
            <a:endParaRPr lang="en-US" alt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Power</a:t>
            </a:r>
          </a:p>
        </p:txBody>
      </p:sp>
      <p:sp>
        <p:nvSpPr>
          <p:cNvPr id="1771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b="1" dirty="0" smtClean="0">
                <a:solidFill>
                  <a:srgbClr val="FF0000"/>
                </a:solidFill>
              </a:rPr>
              <a:t>Power</a:t>
            </a:r>
            <a:r>
              <a:rPr lang="en-US" altLang="bg-BG" sz="2400" dirty="0" smtClean="0"/>
              <a:t> – the probability of rejecting a false null hypothesis. Statistical power is inversely related to </a:t>
            </a:r>
            <a:r>
              <a:rPr lang="el-GR" altLang="bg-BG" sz="2400" dirty="0" smtClean="0"/>
              <a:t>β</a:t>
            </a:r>
            <a:r>
              <a:rPr lang="en-US" altLang="bg-BG" sz="2400" dirty="0" smtClean="0"/>
              <a:t> or the probability of making a Type II error (power is equal to 1 – β).</a:t>
            </a:r>
          </a:p>
          <a:p>
            <a:pPr eaLnBrk="1" hangingPunct="1"/>
            <a:r>
              <a:rPr lang="en-US" altLang="bg-BG" sz="2400" dirty="0" smtClean="0"/>
              <a:t>Power depends on the </a:t>
            </a:r>
            <a:r>
              <a:rPr lang="en-US" altLang="bg-BG" sz="2400" b="1" dirty="0" smtClean="0">
                <a:solidFill>
                  <a:srgbClr val="FF0000"/>
                </a:solidFill>
              </a:rPr>
              <a:t>sample size, variability, significance level and hypothetical effect size</a:t>
            </a:r>
            <a:r>
              <a:rPr lang="en-US" altLang="bg-BG" sz="24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en-US" altLang="bg-BG" sz="2400" dirty="0" smtClean="0"/>
              <a:t>You need a larger sample when you are looking for a small effect and when the standard deviation is large.</a:t>
            </a:r>
          </a:p>
          <a:p>
            <a:pPr eaLnBrk="1" hangingPunct="1"/>
            <a:endParaRPr lang="el-GR" altLang="bg-BG" sz="2400" dirty="0" smtClean="0"/>
          </a:p>
          <a:p>
            <a:pPr eaLnBrk="1" hangingPunct="1"/>
            <a:endParaRPr lang="en-US" alt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Common </a:t>
            </a:r>
            <a:r>
              <a:rPr lang="en-US" altLang="bg-BG" b="1" dirty="0" smtClean="0"/>
              <a:t>misconceptions</a:t>
            </a:r>
            <a:endParaRPr lang="en-US" altLang="bg-BG" b="1" dirty="0" smtClean="0"/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dirty="0"/>
              <a:t>P-value is different from the level of significance α. P-value is computed from data, while α is decided as part of the experimental design</a:t>
            </a:r>
            <a:r>
              <a:rPr lang="en-US" altLang="bg-BG" sz="2400" dirty="0" smtClean="0"/>
              <a:t>.</a:t>
            </a:r>
          </a:p>
          <a:p>
            <a:pPr eaLnBrk="1" hangingPunct="1"/>
            <a:r>
              <a:rPr lang="en-US" altLang="bg-BG" sz="2400" dirty="0" smtClean="0"/>
              <a:t>P-value is not the probability of the null hypothesis being true. P-value answers the following question: If the null hypothesis is true, what is the chance that random sampling will lead to a difference as large as or larger than observed in the study</a:t>
            </a:r>
            <a:r>
              <a:rPr lang="en-US" altLang="bg-BG" sz="2400" dirty="0" smtClean="0"/>
              <a:t>.</a:t>
            </a:r>
          </a:p>
          <a:p>
            <a:pPr eaLnBrk="1" hangingPunct="1"/>
            <a:r>
              <a:rPr lang="en-US" altLang="bg-BG" sz="2400" dirty="0"/>
              <a:t>A statistically significant result does not necessarily mean that the finding </a:t>
            </a:r>
            <a:r>
              <a:rPr lang="en-US" altLang="bg-BG" sz="2400" dirty="0" smtClean="0"/>
              <a:t>is </a:t>
            </a:r>
            <a:r>
              <a:rPr lang="en-US" altLang="bg-BG" sz="2400" dirty="0"/>
              <a:t>clinically </a:t>
            </a:r>
            <a:r>
              <a:rPr lang="en-US" altLang="bg-BG" sz="2400" dirty="0" smtClean="0"/>
              <a:t>important. Look </a:t>
            </a:r>
            <a:r>
              <a:rPr lang="en-US" altLang="bg-BG" sz="2400" dirty="0"/>
              <a:t>at the size of the effect and its </a:t>
            </a:r>
            <a:r>
              <a:rPr lang="en-US" altLang="bg-BG" sz="2400" dirty="0" smtClean="0"/>
              <a:t>precision.</a:t>
            </a:r>
          </a:p>
          <a:p>
            <a:pPr eaLnBrk="1" hangingPunct="1"/>
            <a:r>
              <a:rPr lang="en-US" altLang="bg-BG" sz="2400" dirty="0" smtClean="0"/>
              <a:t>Lack </a:t>
            </a:r>
            <a:r>
              <a:rPr lang="en-US" altLang="bg-BG" sz="2400" dirty="0"/>
              <a:t>of difference may be a meaningful result too</a:t>
            </a:r>
            <a:r>
              <a:rPr lang="en-US" altLang="bg-BG" sz="2400" dirty="0" smtClean="0"/>
              <a:t>!</a:t>
            </a:r>
            <a:endParaRPr lang="en-US" altLang="bg-BG" sz="2400" dirty="0"/>
          </a:p>
        </p:txBody>
      </p:sp>
    </p:spTree>
    <p:extLst>
      <p:ext uri="{BB962C8B-B14F-4D97-AF65-F5344CB8AC3E}">
        <p14:creationId xmlns:p14="http://schemas.microsoft.com/office/powerpoint/2010/main" val="4102666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Choosing a </a:t>
            </a:r>
            <a:r>
              <a:rPr lang="bg-BG" altLang="bg-BG" b="1" smtClean="0"/>
              <a:t>s</a:t>
            </a:r>
            <a:r>
              <a:rPr lang="en-US" altLang="bg-BG" b="1" smtClean="0"/>
              <a:t>tatistical </a:t>
            </a:r>
            <a:r>
              <a:rPr lang="bg-BG" altLang="bg-BG" b="1" smtClean="0"/>
              <a:t>t</a:t>
            </a:r>
            <a:r>
              <a:rPr lang="en-US" altLang="bg-BG" b="1" smtClean="0"/>
              <a:t>est</a:t>
            </a:r>
          </a:p>
        </p:txBody>
      </p:sp>
      <p:sp>
        <p:nvSpPr>
          <p:cNvPr id="1781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dirty="0" smtClean="0"/>
              <a:t>Choice of a statistical test depends on:</a:t>
            </a:r>
          </a:p>
          <a:p>
            <a:pPr lvl="1" eaLnBrk="1" hangingPunct="1"/>
            <a:r>
              <a:rPr lang="en-US" altLang="bg-BG" sz="2400" dirty="0" smtClean="0"/>
              <a:t>Level of measurement for the dependent and independent variables;</a:t>
            </a:r>
          </a:p>
          <a:p>
            <a:pPr lvl="1" eaLnBrk="1" hangingPunct="1"/>
            <a:r>
              <a:rPr lang="en-US" altLang="bg-BG" sz="2400" dirty="0" smtClean="0"/>
              <a:t>Number of groups or dependent measures;</a:t>
            </a:r>
          </a:p>
          <a:p>
            <a:pPr lvl="1" eaLnBrk="1" hangingPunct="1"/>
            <a:r>
              <a:rPr lang="en-US" altLang="bg-BG" sz="2400" dirty="0" smtClean="0"/>
              <a:t>Number of units of observation;</a:t>
            </a:r>
          </a:p>
          <a:p>
            <a:pPr lvl="1" eaLnBrk="1" hangingPunct="1"/>
            <a:r>
              <a:rPr lang="en-US" altLang="bg-BG" sz="2400" dirty="0" smtClean="0"/>
              <a:t>Type of distribution;</a:t>
            </a:r>
          </a:p>
          <a:p>
            <a:pPr lvl="1" eaLnBrk="1" hangingPunct="1"/>
            <a:r>
              <a:rPr lang="en-US" altLang="bg-BG" sz="2400" dirty="0" smtClean="0"/>
              <a:t>The population parameter of interest (mean, variance, differences between means and/or variances).</a:t>
            </a:r>
          </a:p>
          <a:p>
            <a:pPr eaLnBrk="1" hangingPunct="1"/>
            <a:endParaRPr lang="en-US" alt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5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 b="1">
                <a:solidFill>
                  <a:srgbClr val="FF0000"/>
                </a:solidFill>
              </a:rPr>
              <a:t>Multiple comparison</a:t>
            </a:r>
            <a:r>
              <a:rPr lang="en-US" altLang="bg-BG" sz="2400"/>
              <a:t> – t</a:t>
            </a:r>
            <a:r>
              <a:rPr lang="fi-FI" altLang="bg-BG" sz="2400"/>
              <a:t>wo or more data sets, which should be analyzed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fi-FI" altLang="bg-BG" sz="2000"/>
              <a:t>repeated measurements made on the same individuals;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fi-FI" altLang="bg-BG" sz="2000"/>
              <a:t>entirely independent samples.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 b="1">
                <a:solidFill>
                  <a:srgbClr val="FF0000"/>
                </a:solidFill>
              </a:rPr>
              <a:t>Degrees of freedom</a:t>
            </a:r>
            <a:r>
              <a:rPr lang="en-US" altLang="bg-BG" sz="2400"/>
              <a:t> – the number of scores, items, or other units in the data set, which are free to vary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 b="1">
                <a:solidFill>
                  <a:srgbClr val="FF0000"/>
                </a:solidFill>
              </a:rPr>
              <a:t>One- and two tailed tests</a:t>
            </a:r>
            <a:endParaRPr lang="en-US" altLang="bg-BG" sz="2400" b="1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bg-BG" sz="2000"/>
              <a:t>one-tailed test of significance used for directional hypothesis;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bg-BG" sz="2000"/>
              <a:t>two-tailed tests in all other situations.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 b="1">
                <a:solidFill>
                  <a:srgbClr val="FF0000"/>
                </a:solidFill>
              </a:rPr>
              <a:t>Sample size</a:t>
            </a:r>
            <a:r>
              <a:rPr lang="en-US" altLang="bg-BG" sz="2400"/>
              <a:t> – number of cases, on which data have been obtained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bg-BG" sz="2000"/>
              <a:t>Which of the basic characteristics of a distribution are more sensitive to the sample size?</a:t>
            </a:r>
          </a:p>
        </p:txBody>
      </p:sp>
      <p:sp>
        <p:nvSpPr>
          <p:cNvPr id="17920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>
                <a:solidFill>
                  <a:schemeClr val="tx2"/>
                </a:solidFill>
              </a:rPr>
              <a:t>Choosing a </a:t>
            </a:r>
            <a:r>
              <a:rPr lang="bg-BG" altLang="bg-BG" sz="4400" b="1">
                <a:solidFill>
                  <a:schemeClr val="tx2"/>
                </a:solidFill>
              </a:rPr>
              <a:t>s</a:t>
            </a:r>
            <a:r>
              <a:rPr lang="en-US" altLang="bg-BG" sz="4400" b="1">
                <a:solidFill>
                  <a:schemeClr val="tx2"/>
                </a:solidFill>
              </a:rPr>
              <a:t>tatistical </a:t>
            </a:r>
            <a:r>
              <a:rPr lang="bg-BG" altLang="bg-BG" sz="4400" b="1">
                <a:solidFill>
                  <a:schemeClr val="tx2"/>
                </a:solidFill>
              </a:rPr>
              <a:t>t</a:t>
            </a:r>
            <a:r>
              <a:rPr lang="en-US" altLang="bg-BG" sz="4400" b="1">
                <a:solidFill>
                  <a:schemeClr val="tx2"/>
                </a:solidFill>
              </a:rPr>
              <a:t>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bg-BG" b="1" smtClean="0"/>
              <a:t>Student t-test</a:t>
            </a:r>
            <a:endParaRPr lang="en-US" altLang="bg-BG" b="1" smtClean="0"/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619250" y="1417638"/>
          <a:ext cx="5903913" cy="396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95" name="Equation" r:id="rId4" imgW="889000" imgH="596900" progId="Equation.3">
                  <p:embed/>
                </p:oleObj>
              </mc:Choice>
              <mc:Fallback>
                <p:oleObj name="Equation" r:id="rId4" imgW="889000" imgH="5969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17638"/>
                        <a:ext cx="5903913" cy="396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3"/>
          <p:cNvSpPr>
            <a:spLocks noChangeArrowheads="1"/>
          </p:cNvSpPr>
          <p:nvPr/>
        </p:nvSpPr>
        <p:spPr bwMode="auto">
          <a:xfrm>
            <a:off x="468313" y="1773238"/>
            <a:ext cx="84915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fi-FI" altLang="bg-BG" sz="2400" b="1" dirty="0">
                <a:solidFill>
                  <a:srgbClr val="FF0000"/>
                </a:solidFill>
              </a:rPr>
              <a:t>Comparison of sample mean with a population mean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fi-FI" altLang="bg-BG" sz="2400" b="1" dirty="0">
                <a:solidFill>
                  <a:srgbClr val="FF0000"/>
                </a:solidFill>
              </a:rPr>
              <a:t>It is known</a:t>
            </a:r>
            <a:r>
              <a:rPr kumimoji="1" lang="fi-FI" altLang="bg-BG" sz="2400" dirty="0"/>
              <a:t> that the weight of young adult male has a mean value of 70.0 kg with a standard deviation of 4.0 kg. Thus the population mean, µ= 70.0 and population standard deviation, σ= 4.0.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 altLang="bg-BG" sz="2400" b="1" dirty="0">
                <a:solidFill>
                  <a:srgbClr val="FF0000"/>
                </a:solidFill>
              </a:rPr>
              <a:t>Data from random sample</a:t>
            </a:r>
            <a:r>
              <a:rPr kumimoji="1" lang="en-US" altLang="bg-BG" sz="2400" dirty="0"/>
              <a:t> of 28 males of similar ages but with specific enzyme defect: mean body weight of 67.0 kg and the sample standard deviation of 4.2 kg.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 altLang="bg-BG" sz="2400" b="1" dirty="0">
                <a:solidFill>
                  <a:srgbClr val="FF0000"/>
                </a:solidFill>
              </a:rPr>
              <a:t>Question:</a:t>
            </a:r>
            <a:r>
              <a:rPr kumimoji="1" lang="en-US" altLang="bg-BG" sz="2400" dirty="0"/>
              <a:t> Whether the </a:t>
            </a:r>
            <a:r>
              <a:rPr kumimoji="1" lang="en-US" altLang="bg-BG" sz="2400" dirty="0" smtClean="0"/>
              <a:t>studied </a:t>
            </a:r>
            <a:r>
              <a:rPr kumimoji="1" lang="en-US" altLang="bg-BG" sz="2400" dirty="0"/>
              <a:t>group have a significantly lower body weight than the general population?</a:t>
            </a:r>
          </a:p>
        </p:txBody>
      </p:sp>
      <p:sp>
        <p:nvSpPr>
          <p:cNvPr id="311299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altLang="bg-BG" sz="4400" b="1">
                <a:solidFill>
                  <a:schemeClr val="tx2"/>
                </a:solidFill>
              </a:rPr>
              <a:t>1-s</a:t>
            </a:r>
            <a:r>
              <a:rPr lang="en-US" altLang="bg-BG" sz="4400" b="1">
                <a:solidFill>
                  <a:schemeClr val="tx2"/>
                </a:solidFill>
              </a:rPr>
              <a:t>ample 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2-sample t-test</a:t>
            </a:r>
          </a:p>
        </p:txBody>
      </p:sp>
      <p:sp>
        <p:nvSpPr>
          <p:cNvPr id="273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Aim: Compare two means</a:t>
            </a:r>
          </a:p>
          <a:p>
            <a:pPr eaLnBrk="1" hangingPunct="1"/>
            <a:r>
              <a:rPr lang="en-US" altLang="bg-BG" sz="2400" smtClean="0"/>
              <a:t>Example: Comparing pulse rate in people taking two different drugs</a:t>
            </a:r>
          </a:p>
          <a:p>
            <a:pPr eaLnBrk="1" hangingPunct="1"/>
            <a:r>
              <a:rPr lang="en-US" altLang="bg-BG" sz="2400" smtClean="0"/>
              <a:t>Assumption: Both data sets are sampled from Gaussian distributions with the same population standard deviation</a:t>
            </a:r>
          </a:p>
          <a:p>
            <a:pPr eaLnBrk="1" hangingPunct="1"/>
            <a:r>
              <a:rPr lang="en-US" altLang="bg-BG" sz="2400" smtClean="0"/>
              <a:t>Effect size: Difference between two means</a:t>
            </a:r>
          </a:p>
          <a:p>
            <a:pPr eaLnBrk="1" hangingPunct="1"/>
            <a:r>
              <a:rPr lang="en-US" altLang="bg-BG" sz="2400" smtClean="0"/>
              <a:t>Null hypothesis: The two population means are identical</a:t>
            </a:r>
          </a:p>
          <a:p>
            <a:pPr eaLnBrk="1" hangingPunct="1"/>
            <a:r>
              <a:rPr lang="en-US" altLang="bg-BG" sz="2400" smtClean="0"/>
              <a:t>Meaning of P value: If the two population means are identical, what is the chance of observing such a difference (or a bigger one) between means by chance alone?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bg-BG" b="1" dirty="0" smtClean="0"/>
              <a:t>Importance of </a:t>
            </a:r>
            <a:r>
              <a:rPr lang="bg-BG" altLang="bg-BG" b="1" dirty="0" smtClean="0"/>
              <a:t>b</a:t>
            </a:r>
            <a:r>
              <a:rPr lang="en-US" altLang="bg-BG" b="1" dirty="0" err="1" smtClean="0"/>
              <a:t>iostatistics</a:t>
            </a:r>
            <a:endParaRPr lang="bg-BG" altLang="bg-BG" b="1" dirty="0" smtClean="0"/>
          </a:p>
        </p:txBody>
      </p:sp>
      <p:sp>
        <p:nvSpPr>
          <p:cNvPr id="149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Diabetes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type</a:t>
            </a:r>
            <a:r>
              <a:rPr lang="bg-BG" altLang="bg-BG" sz="2400" dirty="0" smtClean="0"/>
              <a:t> 2 </a:t>
            </a:r>
            <a:r>
              <a:rPr lang="bg-BG" altLang="bg-BG" sz="2400" dirty="0" err="1" smtClean="0"/>
              <a:t>study</a:t>
            </a:r>
            <a:endParaRPr lang="bg-BG" altLang="bg-BG" sz="2400" dirty="0" smtClean="0"/>
          </a:p>
          <a:p>
            <a:pPr marL="400050" lvl="1" indent="0" eaLnBrk="1" hangingPunct="1">
              <a:lnSpc>
                <a:spcPct val="80000"/>
              </a:lnSpc>
            </a:pPr>
            <a:r>
              <a:rPr lang="en-US" altLang="bg-BG" sz="2000" dirty="0" smtClean="0"/>
              <a:t> </a:t>
            </a:r>
            <a:r>
              <a:rPr lang="bg-BG" altLang="bg-BG" sz="2000" dirty="0" err="1" smtClean="0"/>
              <a:t>Experimental</a:t>
            </a:r>
            <a:r>
              <a:rPr lang="bg-BG" altLang="bg-BG" sz="2000" dirty="0" smtClean="0"/>
              <a:t> group:	</a:t>
            </a:r>
            <a:r>
              <a:rPr lang="bg-BG" altLang="bg-BG" sz="2000" dirty="0" err="1" smtClean="0"/>
              <a:t>Mean</a:t>
            </a:r>
            <a:r>
              <a:rPr lang="bg-BG" altLang="bg-BG" sz="2000" dirty="0" smtClean="0"/>
              <a:t> </a:t>
            </a:r>
            <a:r>
              <a:rPr lang="bg-BG" altLang="bg-BG" sz="2000" dirty="0" err="1" smtClean="0"/>
              <a:t>blood</a:t>
            </a:r>
            <a:r>
              <a:rPr lang="bg-BG" altLang="bg-BG" sz="2000" dirty="0" smtClean="0"/>
              <a:t> </a:t>
            </a:r>
            <a:r>
              <a:rPr lang="bg-BG" altLang="bg-BG" sz="2000" dirty="0" err="1" smtClean="0"/>
              <a:t>sugar</a:t>
            </a:r>
            <a:r>
              <a:rPr lang="bg-BG" altLang="bg-BG" sz="2000" dirty="0" smtClean="0"/>
              <a:t> </a:t>
            </a:r>
            <a:r>
              <a:rPr lang="bg-BG" altLang="bg-BG" sz="2000" dirty="0" err="1" smtClean="0"/>
              <a:t>level</a:t>
            </a:r>
            <a:r>
              <a:rPr lang="bg-BG" altLang="bg-BG" sz="2000" dirty="0" smtClean="0"/>
              <a:t>: 103 mg/dl</a:t>
            </a:r>
          </a:p>
          <a:p>
            <a:pPr marL="400050" lvl="1" indent="0" eaLnBrk="1" hangingPunct="1">
              <a:lnSpc>
                <a:spcPct val="80000"/>
              </a:lnSpc>
            </a:pPr>
            <a:r>
              <a:rPr lang="en-US" altLang="bg-BG" sz="2000" dirty="0" smtClean="0"/>
              <a:t> </a:t>
            </a:r>
            <a:r>
              <a:rPr lang="bg-BG" altLang="bg-BG" sz="2000" dirty="0" err="1" smtClean="0"/>
              <a:t>Control</a:t>
            </a:r>
            <a:r>
              <a:rPr lang="bg-BG" altLang="bg-BG" sz="2000" dirty="0" smtClean="0"/>
              <a:t> group:		</a:t>
            </a:r>
            <a:r>
              <a:rPr lang="en-US" altLang="bg-BG" sz="2000" dirty="0" smtClean="0"/>
              <a:t>Mean blood sugar level: 1</a:t>
            </a:r>
            <a:r>
              <a:rPr lang="bg-BG" altLang="bg-BG" sz="2000" dirty="0" smtClean="0"/>
              <a:t>07</a:t>
            </a:r>
            <a:r>
              <a:rPr lang="en-US" altLang="bg-BG" sz="2000" dirty="0" smtClean="0"/>
              <a:t> mg/dl</a:t>
            </a:r>
            <a:endParaRPr lang="bg-BG" altLang="bg-BG" sz="2000" dirty="0" smtClean="0"/>
          </a:p>
          <a:p>
            <a:pPr marL="0" indent="0" eaLnBrk="1" hangingPunct="1">
              <a:lnSpc>
                <a:spcPct val="80000"/>
              </a:lnSpc>
            </a:pPr>
            <a:endParaRPr lang="bg-BG" altLang="bg-BG" sz="24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Pancreatic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cancer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study</a:t>
            </a:r>
            <a:endParaRPr lang="bg-BG" altLang="bg-BG" sz="2400" dirty="0" smtClean="0"/>
          </a:p>
          <a:p>
            <a:pPr marL="400050" lvl="1" indent="0" eaLnBrk="1" hangingPunct="1">
              <a:lnSpc>
                <a:spcPct val="80000"/>
              </a:lnSpc>
            </a:pPr>
            <a:r>
              <a:rPr lang="en-US" altLang="bg-BG" sz="2000" dirty="0" smtClean="0"/>
              <a:t> Experimental group:	</a:t>
            </a:r>
            <a:r>
              <a:rPr lang="bg-BG" altLang="bg-BG" sz="2000" dirty="0" smtClean="0"/>
              <a:t>1-year </a:t>
            </a:r>
            <a:r>
              <a:rPr lang="bg-BG" altLang="bg-BG" sz="2000" dirty="0" err="1" smtClean="0"/>
              <a:t>survival</a:t>
            </a:r>
            <a:r>
              <a:rPr lang="bg-BG" altLang="bg-BG" sz="2000" dirty="0" smtClean="0"/>
              <a:t> </a:t>
            </a:r>
            <a:r>
              <a:rPr lang="bg-BG" altLang="bg-BG" sz="2000" dirty="0" err="1" smtClean="0"/>
              <a:t>rate</a:t>
            </a:r>
            <a:r>
              <a:rPr lang="en-US" altLang="bg-BG" sz="2000" dirty="0" smtClean="0"/>
              <a:t>: </a:t>
            </a:r>
            <a:r>
              <a:rPr lang="bg-BG" altLang="bg-BG" sz="2000" dirty="0" smtClean="0"/>
              <a:t>23%</a:t>
            </a:r>
            <a:endParaRPr lang="en-US" altLang="bg-BG" sz="2000" dirty="0" smtClean="0"/>
          </a:p>
          <a:p>
            <a:pPr marL="400050" lvl="1" indent="0" eaLnBrk="1" hangingPunct="1">
              <a:lnSpc>
                <a:spcPct val="80000"/>
              </a:lnSpc>
            </a:pPr>
            <a:r>
              <a:rPr lang="en-US" altLang="bg-BG" sz="2000" dirty="0" smtClean="0"/>
              <a:t> Control group:		</a:t>
            </a:r>
            <a:r>
              <a:rPr lang="bg-BG" altLang="bg-BG" sz="2000" dirty="0" smtClean="0"/>
              <a:t>1-year </a:t>
            </a:r>
            <a:r>
              <a:rPr lang="bg-BG" altLang="bg-BG" sz="2000" dirty="0" err="1" smtClean="0"/>
              <a:t>survival</a:t>
            </a:r>
            <a:r>
              <a:rPr lang="bg-BG" altLang="bg-BG" sz="2000" dirty="0" smtClean="0"/>
              <a:t> </a:t>
            </a:r>
            <a:r>
              <a:rPr lang="bg-BG" altLang="bg-BG" sz="2000" dirty="0" err="1" smtClean="0"/>
              <a:t>rate</a:t>
            </a:r>
            <a:r>
              <a:rPr lang="bg-BG" altLang="bg-BG" sz="2000" dirty="0" smtClean="0"/>
              <a:t>: 20%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bg-BG" sz="2400" dirty="0" smtClean="0"/>
          </a:p>
        </p:txBody>
      </p:sp>
      <p:sp>
        <p:nvSpPr>
          <p:cNvPr id="149507" name="TextBox 1"/>
          <p:cNvSpPr txBox="1">
            <a:spLocks noChangeArrowheads="1"/>
          </p:cNvSpPr>
          <p:nvPr/>
        </p:nvSpPr>
        <p:spPr bwMode="auto">
          <a:xfrm>
            <a:off x="827087" y="4653136"/>
            <a:ext cx="7489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5400" b="1" dirty="0" err="1">
                <a:solidFill>
                  <a:srgbClr val="FF0000"/>
                </a:solidFill>
              </a:rPr>
              <a:t>Is</a:t>
            </a:r>
            <a:r>
              <a:rPr lang="bg-BG" sz="5400" b="1" dirty="0">
                <a:solidFill>
                  <a:srgbClr val="FF0000"/>
                </a:solidFill>
              </a:rPr>
              <a:t> </a:t>
            </a:r>
            <a:r>
              <a:rPr lang="bg-BG" sz="5400" b="1" dirty="0" err="1">
                <a:solidFill>
                  <a:srgbClr val="FF0000"/>
                </a:solidFill>
              </a:rPr>
              <a:t>there</a:t>
            </a:r>
            <a:r>
              <a:rPr lang="bg-BG" sz="5400" b="1" dirty="0">
                <a:solidFill>
                  <a:srgbClr val="FF0000"/>
                </a:solidFill>
              </a:rPr>
              <a:t> a </a:t>
            </a:r>
            <a:r>
              <a:rPr lang="bg-BG" sz="5400" b="1" dirty="0" err="1">
                <a:solidFill>
                  <a:srgbClr val="FF0000"/>
                </a:solidFill>
              </a:rPr>
              <a:t>difference</a:t>
            </a:r>
            <a:r>
              <a:rPr lang="bg-BG" sz="5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5733256"/>
            <a:ext cx="89285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Statistics are needed to quantify differences that are too small to recognize through clinical experience alone.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Paired t-test</a:t>
            </a:r>
          </a:p>
        </p:txBody>
      </p:sp>
      <p:sp>
        <p:nvSpPr>
          <p:cNvPr id="274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Aim: Compare a continuous variable before and after an intervention</a:t>
            </a:r>
          </a:p>
          <a:p>
            <a:pPr eaLnBrk="1" hangingPunct="1"/>
            <a:r>
              <a:rPr lang="en-US" altLang="bg-BG" sz="2400" smtClean="0"/>
              <a:t>Example: Comparing pulse rate before and after taking a drug</a:t>
            </a:r>
          </a:p>
          <a:p>
            <a:pPr eaLnBrk="1" hangingPunct="1"/>
            <a:r>
              <a:rPr lang="en-US" altLang="bg-BG" sz="2400" smtClean="0"/>
              <a:t>Assumption: The population of paired differences is Gaussian</a:t>
            </a:r>
          </a:p>
          <a:p>
            <a:pPr eaLnBrk="1" hangingPunct="1"/>
            <a:r>
              <a:rPr lang="en-US" altLang="bg-BG" sz="2400" smtClean="0"/>
              <a:t>Effect size: Mean of the paired differences</a:t>
            </a:r>
          </a:p>
          <a:p>
            <a:pPr eaLnBrk="1" hangingPunct="1"/>
            <a:r>
              <a:rPr lang="en-US" altLang="bg-BG" sz="2400" smtClean="0"/>
              <a:t>Null hypothesis: The population mean of paired differences is zero</a:t>
            </a:r>
          </a:p>
          <a:p>
            <a:pPr eaLnBrk="1" hangingPunct="1"/>
            <a:r>
              <a:rPr lang="en-US" altLang="bg-BG" sz="2400" smtClean="0"/>
              <a:t>Meaning of P value: If there is no difference in the population, what is the chance of observing such a difference (or a bigger one) between means by chance alone?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One-way ANOVA</a:t>
            </a:r>
          </a:p>
        </p:txBody>
      </p:sp>
      <p:sp>
        <p:nvSpPr>
          <p:cNvPr id="275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Aim: Compare three or more means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Example: Comparing pulse rate in 3 groups of people, each group taking a different drug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Assumption: All data sets are sampled from Gaussian distributions with the same population standard deviation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Effect size: Fraction of the total variation explained by variation among group means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Null hypothesis: All population means are identical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Meaning of P value: If the population means are identical, what is the chance of observing such a difference (or a bigger one) between means by chance alone?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Parametric and</a:t>
            </a:r>
            <a:br>
              <a:rPr lang="en-US" altLang="bg-BG" b="1" smtClean="0"/>
            </a:br>
            <a:r>
              <a:rPr lang="bg-BG" altLang="bg-BG" b="1" smtClean="0"/>
              <a:t>n</a:t>
            </a:r>
            <a:r>
              <a:rPr lang="en-US" altLang="bg-BG" b="1" smtClean="0"/>
              <a:t>on-</a:t>
            </a:r>
            <a:r>
              <a:rPr lang="bg-BG" altLang="bg-BG" b="1" smtClean="0"/>
              <a:t>p</a:t>
            </a:r>
            <a:r>
              <a:rPr lang="en-US" altLang="bg-BG" b="1" smtClean="0"/>
              <a:t>arametric </a:t>
            </a:r>
            <a:r>
              <a:rPr lang="bg-BG" altLang="bg-BG" b="1" smtClean="0"/>
              <a:t>t</a:t>
            </a:r>
            <a:r>
              <a:rPr lang="en-US" altLang="bg-BG" b="1" smtClean="0"/>
              <a:t>ests</a:t>
            </a:r>
          </a:p>
        </p:txBody>
      </p:sp>
      <p:sp>
        <p:nvSpPr>
          <p:cNvPr id="276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03438"/>
            <a:ext cx="8229600" cy="3687762"/>
          </a:xfrm>
        </p:spPr>
        <p:txBody>
          <a:bodyPr/>
          <a:lstStyle/>
          <a:p>
            <a:pPr eaLnBrk="1" hangingPunct="1"/>
            <a:r>
              <a:rPr lang="fi-FI" altLang="bg-BG" sz="2400" b="1" smtClean="0"/>
              <a:t>Parametric test</a:t>
            </a:r>
            <a:r>
              <a:rPr lang="fi-FI" altLang="bg-BG" sz="2400" smtClean="0"/>
              <a:t> –</a:t>
            </a:r>
            <a:r>
              <a:rPr lang="fi-FI" altLang="bg-BG" sz="2400" b="1" smtClean="0">
                <a:solidFill>
                  <a:srgbClr val="FF0000"/>
                </a:solidFill>
              </a:rPr>
              <a:t> the variable we have measured in the sample is normally distributed in the population to which we plan to generalize our findings</a:t>
            </a:r>
          </a:p>
          <a:p>
            <a:pPr eaLnBrk="1" hangingPunct="1"/>
            <a:r>
              <a:rPr lang="fi-FI" altLang="bg-BG" sz="2400" b="1" smtClean="0"/>
              <a:t>Non-parametric test</a:t>
            </a:r>
            <a:r>
              <a:rPr lang="fi-FI" altLang="bg-BG" sz="2400" smtClean="0"/>
              <a:t> – distribution free, no assumption about the distribution of the variable in the population</a:t>
            </a:r>
            <a:endParaRPr lang="en-US" altLang="bg-BG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Parametric and</a:t>
            </a:r>
            <a:br>
              <a:rPr lang="en-US" altLang="bg-BG" b="1" smtClean="0"/>
            </a:br>
            <a:r>
              <a:rPr lang="bg-BG" altLang="bg-BG" b="1" smtClean="0"/>
              <a:t>n</a:t>
            </a:r>
            <a:r>
              <a:rPr lang="en-US" altLang="bg-BG" b="1" smtClean="0"/>
              <a:t>on-</a:t>
            </a:r>
            <a:r>
              <a:rPr lang="bg-BG" altLang="bg-BG" b="1" smtClean="0"/>
              <a:t>p</a:t>
            </a:r>
            <a:r>
              <a:rPr lang="en-US" altLang="bg-BG" b="1" smtClean="0"/>
              <a:t>arametric </a:t>
            </a:r>
            <a:r>
              <a:rPr lang="bg-BG" altLang="bg-BG" b="1" smtClean="0"/>
              <a:t>t</a:t>
            </a:r>
            <a:r>
              <a:rPr lang="en-US" altLang="bg-BG" b="1" smtClean="0"/>
              <a:t>ests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676400"/>
          <a:ext cx="7924800" cy="480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66399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Type of test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Non-parametric</a:t>
                      </a:r>
                      <a:endParaRPr lang="bg-BG" sz="1800" dirty="0"/>
                    </a:p>
                  </a:txBody>
                  <a:tcPr marT="45718" marB="45718"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Parametric</a:t>
                      </a:r>
                      <a:endParaRPr lang="bg-BG" sz="1800" dirty="0"/>
                    </a:p>
                  </a:txBody>
                  <a:tcPr marT="45718" marB="45718" anchor="ctr"/>
                </a:tc>
              </a:tr>
              <a:tr h="66399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Scale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Nominal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Ordinal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Ordinal, Interval, Ratio</a:t>
                      </a:r>
                      <a:endParaRPr lang="bg-BG" sz="1800" b="1" dirty="0"/>
                    </a:p>
                  </a:txBody>
                  <a:tcPr marT="45718" marB="45718" anchor="ctr"/>
                </a:tc>
              </a:tr>
              <a:tr h="66399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 group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χ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 goodness of fit test</a:t>
                      </a:r>
                      <a:endParaRPr lang="bg-BG" sz="16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Wilcoxon signed rank test</a:t>
                      </a:r>
                      <a:endParaRPr lang="bg-BG" sz="16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1-sample t-test</a:t>
                      </a:r>
                      <a:endParaRPr lang="bg-BG" sz="1600" dirty="0"/>
                    </a:p>
                  </a:txBody>
                  <a:tcPr marT="45718" marB="45718" anchor="ctr"/>
                </a:tc>
              </a:tr>
              <a:tr h="663999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2 unrelated groups 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χ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 test</a:t>
                      </a:r>
                      <a:endParaRPr lang="bg-BG" sz="1600" dirty="0" smtClean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Mann–Whitney U test</a:t>
                      </a:r>
                      <a:endParaRPr lang="bg-BG" sz="16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2-sample t-test</a:t>
                      </a:r>
                      <a:endParaRPr lang="bg-BG" sz="1600" dirty="0"/>
                    </a:p>
                  </a:txBody>
                  <a:tcPr marT="45718" marB="45718" anchor="ctr"/>
                </a:tc>
              </a:tr>
              <a:tr h="66399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 related groups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McNemar</a:t>
                      </a:r>
                      <a:r>
                        <a:rPr lang="en-US" sz="1600" baseline="0" dirty="0" smtClean="0"/>
                        <a:t> test</a:t>
                      </a:r>
                      <a:endParaRPr lang="bg-BG" sz="16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Wilcoxon signed rank test</a:t>
                      </a:r>
                      <a:endParaRPr lang="bg-BG" sz="1600" dirty="0" smtClean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Paired t-test</a:t>
                      </a:r>
                      <a:endParaRPr lang="bg-BG" sz="1600" dirty="0"/>
                    </a:p>
                  </a:txBody>
                  <a:tcPr marT="45718" marB="45718" anchor="ctr"/>
                </a:tc>
              </a:tr>
              <a:tr h="663999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K unrelated groups 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χ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 test</a:t>
                      </a:r>
                      <a:endParaRPr lang="bg-BG" sz="1600" dirty="0" smtClean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Kruskal</a:t>
                      </a:r>
                      <a:r>
                        <a:rPr lang="en-US" sz="1600" dirty="0" smtClean="0"/>
                        <a:t>–Wallis H test</a:t>
                      </a:r>
                      <a:endParaRPr lang="bg-BG" sz="16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ANOVA</a:t>
                      </a:r>
                      <a:endParaRPr lang="bg-BG" sz="1600" dirty="0"/>
                    </a:p>
                  </a:txBody>
                  <a:tcPr marT="45718" marB="45718" anchor="ctr"/>
                </a:tc>
              </a:tr>
              <a:tr h="82295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 related groups</a:t>
                      </a:r>
                      <a:endParaRPr lang="bg-BG" sz="18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6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Friedman matched samples test</a:t>
                      </a:r>
                      <a:endParaRPr lang="bg-BG" sz="16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ANOVA with repeated measurements</a:t>
                      </a:r>
                      <a:endParaRPr lang="bg-BG" sz="1600" dirty="0"/>
                    </a:p>
                  </a:txBody>
                  <a:tcPr marT="45718" marB="4571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7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Diabetes type 2 study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Experimental group:	Mean blood sugar level: 103 mg/dl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Control group:		</a:t>
            </a:r>
            <a:r>
              <a:rPr lang="en-US" altLang="bg-BG" sz="2400" smtClean="0"/>
              <a:t>Mean blood sugar level: 1</a:t>
            </a:r>
            <a:r>
              <a:rPr lang="bg-BG" altLang="bg-BG" sz="2400" smtClean="0"/>
              <a:t>07</a:t>
            </a:r>
            <a:r>
              <a:rPr lang="en-US" altLang="bg-BG" sz="2400" smtClean="0"/>
              <a:t> mg/dl</a:t>
            </a:r>
            <a:endParaRPr lang="bg-BG" altLang="bg-BG" sz="2400" smtClean="0"/>
          </a:p>
          <a:p>
            <a:pPr marL="0" indent="0" eaLnBrk="1" hangingPunct="1">
              <a:lnSpc>
                <a:spcPct val="80000"/>
              </a:lnSpc>
            </a:pPr>
            <a:endParaRPr lang="bg-BG" altLang="bg-BG" sz="240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Increased sample size: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Diabetes type 2 study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Experimental group:	Mean blood sugar level: 99 mg/dl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smtClean="0"/>
              <a:t> </a:t>
            </a:r>
            <a:r>
              <a:rPr lang="bg-BG" altLang="bg-BG" sz="2400" smtClean="0"/>
              <a:t>Control group:		</a:t>
            </a:r>
            <a:r>
              <a:rPr lang="en-US" altLang="bg-BG" sz="2400" smtClean="0"/>
              <a:t>Mean blood sugar level: 1</a:t>
            </a:r>
            <a:r>
              <a:rPr lang="bg-BG" altLang="bg-BG" sz="2400" smtClean="0"/>
              <a:t>12</a:t>
            </a:r>
            <a:r>
              <a:rPr lang="en-US" altLang="bg-BG" sz="2400" smtClean="0"/>
              <a:t> mg/dl</a:t>
            </a:r>
            <a:endParaRPr lang="bg-BG" altLang="bg-BG" sz="2400" smtClean="0"/>
          </a:p>
          <a:p>
            <a:pPr marL="0" indent="0" eaLnBrk="1" hangingPunct="1">
              <a:lnSpc>
                <a:spcPct val="80000"/>
              </a:lnSpc>
            </a:pPr>
            <a:endParaRPr lang="en-US" altLang="bg-BG" sz="240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188" y="457200"/>
            <a:ext cx="8151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 dirty="0">
                <a:solidFill>
                  <a:schemeClr val="tx2"/>
                </a:solidFill>
              </a:rPr>
              <a:t>Statistical </a:t>
            </a:r>
            <a:r>
              <a:rPr lang="bg-BG" altLang="bg-BG" sz="4400" b="1" dirty="0">
                <a:solidFill>
                  <a:schemeClr val="tx2"/>
                </a:solidFill>
              </a:rPr>
              <a:t>i</a:t>
            </a:r>
            <a:r>
              <a:rPr lang="en-US" altLang="bg-BG" sz="4400" b="1" dirty="0" err="1" smtClean="0">
                <a:solidFill>
                  <a:schemeClr val="tx2"/>
                </a:solidFill>
              </a:rPr>
              <a:t>nference</a:t>
            </a:r>
            <a:endParaRPr lang="en-US" altLang="bg-BG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Line 3"/>
          <p:cNvSpPr>
            <a:spLocks noChangeShapeType="1"/>
          </p:cNvSpPr>
          <p:nvPr/>
        </p:nvSpPr>
        <p:spPr bwMode="auto">
          <a:xfrm flipH="1" flipV="1">
            <a:off x="827088" y="1125538"/>
            <a:ext cx="0" cy="360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50" name="Line 4"/>
          <p:cNvSpPr>
            <a:spLocks noChangeShapeType="1"/>
          </p:cNvSpPr>
          <p:nvPr/>
        </p:nvSpPr>
        <p:spPr bwMode="auto">
          <a:xfrm flipV="1">
            <a:off x="827088" y="4724400"/>
            <a:ext cx="79216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51" name="AutoShape 5"/>
          <p:cNvSpPr>
            <a:spLocks noChangeArrowheads="1"/>
          </p:cNvSpPr>
          <p:nvPr/>
        </p:nvSpPr>
        <p:spPr bwMode="auto">
          <a:xfrm rot="-5400000">
            <a:off x="900907" y="2348706"/>
            <a:ext cx="2374900" cy="2376487"/>
          </a:xfrm>
          <a:prstGeom prst="flowChartDelay">
            <a:avLst/>
          </a:prstGeom>
          <a:solidFill>
            <a:schemeClr val="accent1">
              <a:alpha val="30196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5652" name="AutoShape 6"/>
          <p:cNvSpPr>
            <a:spLocks noChangeArrowheads="1"/>
          </p:cNvSpPr>
          <p:nvPr/>
        </p:nvSpPr>
        <p:spPr bwMode="auto">
          <a:xfrm rot="-5400000">
            <a:off x="1404938" y="2852737"/>
            <a:ext cx="1943100" cy="1800225"/>
          </a:xfrm>
          <a:prstGeom prst="flowChartDelay">
            <a:avLst/>
          </a:prstGeom>
          <a:solidFill>
            <a:schemeClr val="accent1">
              <a:alpha val="59999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5653" name="AutoShape 7"/>
          <p:cNvSpPr>
            <a:spLocks noChangeArrowheads="1"/>
          </p:cNvSpPr>
          <p:nvPr/>
        </p:nvSpPr>
        <p:spPr bwMode="auto">
          <a:xfrm rot="-5400000">
            <a:off x="1927226" y="3375025"/>
            <a:ext cx="1401762" cy="1296987"/>
          </a:xfrm>
          <a:prstGeom prst="flowChartDelay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5654" name="AutoShape 8"/>
          <p:cNvSpPr>
            <a:spLocks noChangeArrowheads="1"/>
          </p:cNvSpPr>
          <p:nvPr/>
        </p:nvSpPr>
        <p:spPr bwMode="auto">
          <a:xfrm rot="-5400000">
            <a:off x="4644232" y="2348706"/>
            <a:ext cx="2374900" cy="2376487"/>
          </a:xfrm>
          <a:prstGeom prst="flowChartDelay">
            <a:avLst/>
          </a:prstGeom>
          <a:solidFill>
            <a:schemeClr val="folHlink">
              <a:alpha val="30196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5655" name="AutoShape 9"/>
          <p:cNvSpPr>
            <a:spLocks noChangeArrowheads="1"/>
          </p:cNvSpPr>
          <p:nvPr/>
        </p:nvSpPr>
        <p:spPr bwMode="auto">
          <a:xfrm rot="-5400000">
            <a:off x="4572001" y="2852737"/>
            <a:ext cx="1943100" cy="1800225"/>
          </a:xfrm>
          <a:prstGeom prst="flowChartDelay">
            <a:avLst/>
          </a:prstGeom>
          <a:solidFill>
            <a:schemeClr val="folHlink">
              <a:alpha val="59999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5656" name="AutoShape 10"/>
          <p:cNvSpPr>
            <a:spLocks noChangeArrowheads="1"/>
          </p:cNvSpPr>
          <p:nvPr/>
        </p:nvSpPr>
        <p:spPr bwMode="auto">
          <a:xfrm rot="-5400000">
            <a:off x="4591051" y="3375025"/>
            <a:ext cx="1401762" cy="1296987"/>
          </a:xfrm>
          <a:prstGeom prst="flowChartDelay">
            <a:avLst/>
          </a:prstGeom>
          <a:solidFill>
            <a:schemeClr val="folHlink"/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5657" name="Line 11"/>
          <p:cNvSpPr>
            <a:spLocks noChangeShapeType="1"/>
          </p:cNvSpPr>
          <p:nvPr/>
        </p:nvSpPr>
        <p:spPr bwMode="auto">
          <a:xfrm>
            <a:off x="2627313" y="3357563"/>
            <a:ext cx="0" cy="13684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58" name="Line 12"/>
          <p:cNvSpPr>
            <a:spLocks noChangeShapeType="1"/>
          </p:cNvSpPr>
          <p:nvPr/>
        </p:nvSpPr>
        <p:spPr bwMode="auto">
          <a:xfrm>
            <a:off x="2339975" y="2781300"/>
            <a:ext cx="0" cy="194468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59" name="Line 13"/>
          <p:cNvSpPr>
            <a:spLocks noChangeShapeType="1"/>
          </p:cNvSpPr>
          <p:nvPr/>
        </p:nvSpPr>
        <p:spPr bwMode="auto">
          <a:xfrm>
            <a:off x="1979613" y="2349500"/>
            <a:ext cx="0" cy="237648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0" name="Line 14"/>
          <p:cNvSpPr>
            <a:spLocks noChangeShapeType="1"/>
          </p:cNvSpPr>
          <p:nvPr/>
        </p:nvSpPr>
        <p:spPr bwMode="auto">
          <a:xfrm>
            <a:off x="5867400" y="2349500"/>
            <a:ext cx="0" cy="23764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1" name="Line 15"/>
          <p:cNvSpPr>
            <a:spLocks noChangeShapeType="1"/>
          </p:cNvSpPr>
          <p:nvPr/>
        </p:nvSpPr>
        <p:spPr bwMode="auto">
          <a:xfrm>
            <a:off x="5580063" y="2781300"/>
            <a:ext cx="0" cy="19446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2" name="Line 16"/>
          <p:cNvSpPr>
            <a:spLocks noChangeShapeType="1"/>
          </p:cNvSpPr>
          <p:nvPr/>
        </p:nvSpPr>
        <p:spPr bwMode="auto">
          <a:xfrm>
            <a:off x="5292725" y="3357563"/>
            <a:ext cx="0" cy="13684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3" name="Text Box 17"/>
          <p:cNvSpPr txBox="1">
            <a:spLocks noChangeArrowheads="1"/>
          </p:cNvSpPr>
          <p:nvPr/>
        </p:nvSpPr>
        <p:spPr bwMode="auto">
          <a:xfrm>
            <a:off x="2411413" y="48688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 altLang="bg-BG"/>
          </a:p>
        </p:txBody>
      </p:sp>
      <p:sp>
        <p:nvSpPr>
          <p:cNvPr id="155664" name="Text Box 18"/>
          <p:cNvSpPr txBox="1">
            <a:spLocks noChangeArrowheads="1"/>
          </p:cNvSpPr>
          <p:nvPr/>
        </p:nvSpPr>
        <p:spPr bwMode="auto">
          <a:xfrm>
            <a:off x="2484438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X</a:t>
            </a:r>
            <a:r>
              <a:rPr lang="en-US" altLang="bg-BG" b="1" baseline="-25000"/>
              <a:t>1</a:t>
            </a:r>
            <a:endParaRPr lang="bg-BG" altLang="bg-BG" b="1" baseline="-25000"/>
          </a:p>
        </p:txBody>
      </p:sp>
      <p:sp>
        <p:nvSpPr>
          <p:cNvPr id="155665" name="Text Box 19"/>
          <p:cNvSpPr txBox="1">
            <a:spLocks noChangeArrowheads="1"/>
          </p:cNvSpPr>
          <p:nvPr/>
        </p:nvSpPr>
        <p:spPr bwMode="auto">
          <a:xfrm>
            <a:off x="4860925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X</a:t>
            </a:r>
            <a:r>
              <a:rPr lang="en-US" altLang="bg-BG" b="1" baseline="-25000"/>
              <a:t>2</a:t>
            </a:r>
            <a:endParaRPr lang="bg-BG" altLang="bg-BG" b="1" baseline="-25000"/>
          </a:p>
        </p:txBody>
      </p:sp>
      <p:sp>
        <p:nvSpPr>
          <p:cNvPr id="155666" name="Text Box 20"/>
          <p:cNvSpPr txBox="1">
            <a:spLocks noChangeArrowheads="1"/>
          </p:cNvSpPr>
          <p:nvPr/>
        </p:nvSpPr>
        <p:spPr bwMode="auto">
          <a:xfrm>
            <a:off x="1836738" y="47974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µ</a:t>
            </a:r>
            <a:r>
              <a:rPr lang="en-US" altLang="bg-BG" b="1" baseline="-25000"/>
              <a:t>1</a:t>
            </a:r>
          </a:p>
        </p:txBody>
      </p:sp>
      <p:sp>
        <p:nvSpPr>
          <p:cNvPr id="155667" name="Line 21"/>
          <p:cNvSpPr>
            <a:spLocks noChangeShapeType="1"/>
          </p:cNvSpPr>
          <p:nvPr/>
        </p:nvSpPr>
        <p:spPr bwMode="auto">
          <a:xfrm>
            <a:off x="2555875" y="486886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8" name="Line 22"/>
          <p:cNvSpPr>
            <a:spLocks noChangeShapeType="1"/>
          </p:cNvSpPr>
          <p:nvPr/>
        </p:nvSpPr>
        <p:spPr bwMode="auto">
          <a:xfrm>
            <a:off x="4932363" y="486886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9" name="Rectangle 2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203825"/>
            <a:ext cx="8229600" cy="1538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bg-BG" sz="2400" smtClean="0"/>
              <a:t>Compare the </a:t>
            </a:r>
            <a:r>
              <a:rPr lang="en-GB" altLang="bg-BG" sz="2400" b="1" smtClean="0"/>
              <a:t>mean</a:t>
            </a:r>
            <a:r>
              <a:rPr lang="en-GB" altLang="bg-BG" sz="2400" smtClean="0"/>
              <a:t> between 2 samples/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if </a:t>
            </a:r>
            <a:r>
              <a:rPr lang="en-US" altLang="zh-CN" sz="2400" b="1" smtClean="0">
                <a:ea typeface="SimSun" pitchFamily="2" charset="-122"/>
              </a:rPr>
              <a:t>2 means are statistically different</a:t>
            </a:r>
            <a:r>
              <a:rPr lang="en-US" altLang="zh-CN" sz="2400" smtClean="0">
                <a:ea typeface="SimSun" pitchFamily="2" charset="-122"/>
              </a:rPr>
              <a:t>, then the samples are likely to be drawn from 2 different populations, ie </a:t>
            </a:r>
            <a:r>
              <a:rPr lang="en-US" altLang="zh-CN" sz="2400" b="1" smtClean="0">
                <a:ea typeface="SimSun" pitchFamily="2" charset="-122"/>
              </a:rPr>
              <a:t>they really are different</a:t>
            </a:r>
            <a:r>
              <a:rPr lang="en-GB" altLang="zh-CN" sz="2400" b="1" smtClean="0">
                <a:ea typeface="SimSun" pitchFamily="2" charset="-122"/>
              </a:rPr>
              <a:t>  </a:t>
            </a:r>
            <a:endParaRPr lang="en-US" altLang="bg-BG" sz="2400" b="1" smtClean="0">
              <a:ea typeface="SimSun" pitchFamily="2" charset="-122"/>
            </a:endParaRPr>
          </a:p>
        </p:txBody>
      </p:sp>
      <p:sp>
        <p:nvSpPr>
          <p:cNvPr id="155670" name="Text Box 24"/>
          <p:cNvSpPr txBox="1">
            <a:spLocks noChangeArrowheads="1"/>
          </p:cNvSpPr>
          <p:nvPr/>
        </p:nvSpPr>
        <p:spPr bwMode="auto">
          <a:xfrm>
            <a:off x="5724525" y="47974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µ</a:t>
            </a:r>
            <a:r>
              <a:rPr lang="en-US" altLang="bg-BG" b="1" baseline="-25000"/>
              <a:t>2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611188" y="457200"/>
            <a:ext cx="8151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 dirty="0">
                <a:solidFill>
                  <a:schemeClr val="tx2"/>
                </a:solidFill>
              </a:rPr>
              <a:t>Statistical </a:t>
            </a:r>
            <a:r>
              <a:rPr lang="bg-BG" altLang="bg-BG" sz="4400" b="1" dirty="0">
                <a:solidFill>
                  <a:schemeClr val="tx2"/>
                </a:solidFill>
              </a:rPr>
              <a:t>i</a:t>
            </a:r>
            <a:r>
              <a:rPr lang="en-US" altLang="bg-BG" sz="4400" b="1" dirty="0" err="1" smtClean="0">
                <a:solidFill>
                  <a:schemeClr val="tx2"/>
                </a:solidFill>
              </a:rPr>
              <a:t>nference</a:t>
            </a:r>
            <a:endParaRPr lang="en-US" altLang="bg-BG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Diabetes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type</a:t>
            </a:r>
            <a:r>
              <a:rPr lang="bg-BG" altLang="bg-BG" sz="2400" dirty="0" smtClean="0"/>
              <a:t> 2 </a:t>
            </a:r>
            <a:r>
              <a:rPr lang="bg-BG" altLang="bg-BG" sz="2400" dirty="0" err="1" smtClean="0"/>
              <a:t>study</a:t>
            </a:r>
            <a:endParaRPr lang="bg-BG" altLang="bg-BG" sz="24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Experimental</a:t>
            </a:r>
            <a:r>
              <a:rPr lang="bg-BG" altLang="bg-BG" sz="2400" dirty="0" smtClean="0"/>
              <a:t> group:	</a:t>
            </a:r>
            <a:r>
              <a:rPr lang="bg-BG" altLang="bg-BG" sz="2400" dirty="0" err="1" smtClean="0"/>
              <a:t>Mean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blood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sugar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level</a:t>
            </a:r>
            <a:r>
              <a:rPr lang="bg-BG" altLang="bg-BG" sz="2400" dirty="0" smtClean="0"/>
              <a:t>: 103 mg/dl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Control</a:t>
            </a:r>
            <a:r>
              <a:rPr lang="bg-BG" altLang="bg-BG" sz="2400" dirty="0" smtClean="0"/>
              <a:t> group:		</a:t>
            </a:r>
            <a:r>
              <a:rPr lang="en-US" altLang="bg-BG" sz="2400" dirty="0" smtClean="0"/>
              <a:t>Mean blood sugar level: 1</a:t>
            </a:r>
            <a:r>
              <a:rPr lang="bg-BG" altLang="bg-BG" sz="2400" dirty="0" smtClean="0"/>
              <a:t>07</a:t>
            </a:r>
            <a:r>
              <a:rPr lang="en-US" altLang="bg-BG" sz="2400" dirty="0" smtClean="0"/>
              <a:t> mg/dl</a:t>
            </a:r>
            <a:endParaRPr lang="bg-BG" altLang="bg-BG" sz="2400" dirty="0" smtClean="0"/>
          </a:p>
          <a:p>
            <a:pPr marL="0" indent="0" eaLnBrk="1" hangingPunct="1">
              <a:lnSpc>
                <a:spcPct val="80000"/>
              </a:lnSpc>
            </a:pPr>
            <a:endParaRPr lang="bg-BG" altLang="bg-BG" sz="24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Increased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sample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size</a:t>
            </a:r>
            <a:r>
              <a:rPr lang="bg-BG" altLang="bg-BG" sz="2400" dirty="0" smtClean="0"/>
              <a:t>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Diabetes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type</a:t>
            </a:r>
            <a:r>
              <a:rPr lang="bg-BG" altLang="bg-BG" sz="2400" dirty="0" smtClean="0"/>
              <a:t> 2 </a:t>
            </a:r>
            <a:r>
              <a:rPr lang="bg-BG" altLang="bg-BG" sz="2400" dirty="0" err="1" smtClean="0"/>
              <a:t>study</a:t>
            </a:r>
            <a:endParaRPr lang="bg-BG" altLang="bg-BG" sz="24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Experimental</a:t>
            </a:r>
            <a:r>
              <a:rPr lang="bg-BG" altLang="bg-BG" sz="2400" dirty="0" smtClean="0"/>
              <a:t> group:	</a:t>
            </a:r>
            <a:r>
              <a:rPr lang="bg-BG" altLang="bg-BG" sz="2400" dirty="0" err="1" smtClean="0"/>
              <a:t>Mean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blood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sugar</a:t>
            </a:r>
            <a:r>
              <a:rPr lang="bg-BG" altLang="bg-BG" sz="2400" dirty="0" smtClean="0"/>
              <a:t> </a:t>
            </a:r>
            <a:r>
              <a:rPr lang="bg-BG" altLang="bg-BG" sz="2400" dirty="0" err="1" smtClean="0"/>
              <a:t>level</a:t>
            </a:r>
            <a:r>
              <a:rPr lang="bg-BG" altLang="bg-BG" sz="2400" dirty="0" smtClean="0"/>
              <a:t>: 105 mg/dl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bg-BG" sz="2400" dirty="0" smtClean="0"/>
              <a:t> </a:t>
            </a:r>
            <a:r>
              <a:rPr lang="bg-BG" altLang="bg-BG" sz="2400" dirty="0" err="1" smtClean="0"/>
              <a:t>Control</a:t>
            </a:r>
            <a:r>
              <a:rPr lang="bg-BG" altLang="bg-BG" sz="2400" dirty="0" smtClean="0"/>
              <a:t> group:		</a:t>
            </a:r>
            <a:r>
              <a:rPr lang="en-US" altLang="bg-BG" sz="2400" dirty="0" smtClean="0"/>
              <a:t>Mean blood sugar level: 1</a:t>
            </a:r>
            <a:r>
              <a:rPr lang="bg-BG" altLang="bg-BG" sz="2400" dirty="0" smtClean="0"/>
              <a:t>06</a:t>
            </a:r>
            <a:r>
              <a:rPr lang="en-US" altLang="bg-BG" sz="2400" dirty="0" smtClean="0"/>
              <a:t> mg/dl</a:t>
            </a:r>
            <a:endParaRPr lang="bg-BG" altLang="bg-BG" sz="2400" dirty="0" smtClean="0"/>
          </a:p>
          <a:p>
            <a:pPr marL="0" indent="0" eaLnBrk="1" hangingPunct="1">
              <a:lnSpc>
                <a:spcPct val="80000"/>
              </a:lnSpc>
            </a:pPr>
            <a:endParaRPr lang="en-US" altLang="bg-BG" sz="2400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188" y="457200"/>
            <a:ext cx="8151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 dirty="0">
                <a:solidFill>
                  <a:schemeClr val="tx2"/>
                </a:solidFill>
              </a:rPr>
              <a:t>Statistical </a:t>
            </a:r>
            <a:r>
              <a:rPr lang="bg-BG" altLang="bg-BG" sz="4400" b="1" dirty="0">
                <a:solidFill>
                  <a:schemeClr val="tx2"/>
                </a:solidFill>
              </a:rPr>
              <a:t>i</a:t>
            </a:r>
            <a:r>
              <a:rPr lang="en-US" altLang="bg-BG" sz="4400" b="1" dirty="0" err="1" smtClean="0">
                <a:solidFill>
                  <a:schemeClr val="tx2"/>
                </a:solidFill>
              </a:rPr>
              <a:t>nference</a:t>
            </a:r>
            <a:endParaRPr lang="en-US" altLang="bg-BG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AutoShape 2"/>
          <p:cNvSpPr>
            <a:spLocks noChangeArrowheads="1"/>
          </p:cNvSpPr>
          <p:nvPr/>
        </p:nvSpPr>
        <p:spPr bwMode="auto">
          <a:xfrm rot="-5400000">
            <a:off x="2318544" y="872332"/>
            <a:ext cx="3240087" cy="4464050"/>
          </a:xfrm>
          <a:prstGeom prst="flowChartDelay">
            <a:avLst/>
          </a:prstGeom>
          <a:solidFill>
            <a:srgbClr val="FFFF00">
              <a:alpha val="30196"/>
            </a:srgb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7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5300663"/>
            <a:ext cx="8229600" cy="1401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bg-BG" sz="2400" smtClean="0"/>
              <a:t>Compare the </a:t>
            </a:r>
            <a:r>
              <a:rPr lang="en-GB" altLang="bg-BG" sz="2400" b="1" smtClean="0"/>
              <a:t>mean</a:t>
            </a:r>
            <a:r>
              <a:rPr lang="en-GB" altLang="bg-BG" sz="2400" smtClean="0"/>
              <a:t> between 2 samples</a:t>
            </a:r>
            <a:r>
              <a:rPr lang="bg-BG" altLang="bg-BG" sz="2400" smtClean="0"/>
              <a:t> </a:t>
            </a:r>
            <a:r>
              <a:rPr lang="en-GB" altLang="bg-BG" sz="2400" smtClean="0"/>
              <a:t>/ conditions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b="1" smtClean="0">
                <a:ea typeface="SimSun" pitchFamily="2" charset="-122"/>
              </a:rPr>
              <a:t>if 2 samples are taken from the same population, then they should have fairly similar means </a:t>
            </a:r>
            <a:endParaRPr lang="en-US" altLang="bg-BG" sz="2400" b="1" smtClean="0"/>
          </a:p>
        </p:txBody>
      </p:sp>
      <p:sp>
        <p:nvSpPr>
          <p:cNvPr id="152579" name="Text Box 5"/>
          <p:cNvSpPr txBox="1">
            <a:spLocks noChangeArrowheads="1"/>
          </p:cNvSpPr>
          <p:nvPr/>
        </p:nvSpPr>
        <p:spPr bwMode="auto">
          <a:xfrm>
            <a:off x="7235825" y="1628775"/>
            <a:ext cx="431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altLang="bg-BG"/>
          </a:p>
        </p:txBody>
      </p:sp>
      <p:sp>
        <p:nvSpPr>
          <p:cNvPr id="152580" name="Line 6"/>
          <p:cNvSpPr>
            <a:spLocks noChangeShapeType="1"/>
          </p:cNvSpPr>
          <p:nvPr/>
        </p:nvSpPr>
        <p:spPr bwMode="auto">
          <a:xfrm flipH="1" flipV="1">
            <a:off x="827088" y="1125538"/>
            <a:ext cx="0" cy="360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581" name="Line 7"/>
          <p:cNvSpPr>
            <a:spLocks noChangeShapeType="1"/>
          </p:cNvSpPr>
          <p:nvPr/>
        </p:nvSpPr>
        <p:spPr bwMode="auto">
          <a:xfrm flipV="1">
            <a:off x="827088" y="4724400"/>
            <a:ext cx="79216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582" name="AutoShape 8"/>
          <p:cNvSpPr>
            <a:spLocks noChangeArrowheads="1"/>
          </p:cNvSpPr>
          <p:nvPr/>
        </p:nvSpPr>
        <p:spPr bwMode="auto">
          <a:xfrm rot="-5400000">
            <a:off x="1980407" y="2348706"/>
            <a:ext cx="2374900" cy="2376487"/>
          </a:xfrm>
          <a:prstGeom prst="flowChartDelay">
            <a:avLst/>
          </a:prstGeom>
          <a:solidFill>
            <a:schemeClr val="accent1">
              <a:alpha val="30196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83" name="AutoShape 9"/>
          <p:cNvSpPr>
            <a:spLocks noChangeArrowheads="1"/>
          </p:cNvSpPr>
          <p:nvPr/>
        </p:nvSpPr>
        <p:spPr bwMode="auto">
          <a:xfrm rot="-5400000">
            <a:off x="1908176" y="2852737"/>
            <a:ext cx="1943100" cy="1800225"/>
          </a:xfrm>
          <a:prstGeom prst="flowChartDelay">
            <a:avLst/>
          </a:prstGeom>
          <a:solidFill>
            <a:schemeClr val="accent1">
              <a:alpha val="59999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84" name="AutoShape 10"/>
          <p:cNvSpPr>
            <a:spLocks noChangeArrowheads="1"/>
          </p:cNvSpPr>
          <p:nvPr/>
        </p:nvSpPr>
        <p:spPr bwMode="auto">
          <a:xfrm rot="-5400000">
            <a:off x="1927226" y="3375025"/>
            <a:ext cx="1401762" cy="1296987"/>
          </a:xfrm>
          <a:prstGeom prst="flowChartDelay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85" name="AutoShape 11"/>
          <p:cNvSpPr>
            <a:spLocks noChangeArrowheads="1"/>
          </p:cNvSpPr>
          <p:nvPr/>
        </p:nvSpPr>
        <p:spPr bwMode="auto">
          <a:xfrm rot="-5400000">
            <a:off x="3564732" y="2348706"/>
            <a:ext cx="2374900" cy="2376487"/>
          </a:xfrm>
          <a:prstGeom prst="flowChartDelay">
            <a:avLst/>
          </a:prstGeom>
          <a:solidFill>
            <a:schemeClr val="folHlink">
              <a:alpha val="30196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86" name="AutoShape 12"/>
          <p:cNvSpPr>
            <a:spLocks noChangeArrowheads="1"/>
          </p:cNvSpPr>
          <p:nvPr/>
        </p:nvSpPr>
        <p:spPr bwMode="auto">
          <a:xfrm rot="-5400000">
            <a:off x="4068763" y="2852737"/>
            <a:ext cx="1943100" cy="1800225"/>
          </a:xfrm>
          <a:prstGeom prst="flowChartDelay">
            <a:avLst/>
          </a:prstGeom>
          <a:solidFill>
            <a:schemeClr val="folHlink">
              <a:alpha val="59999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87" name="AutoShape 13"/>
          <p:cNvSpPr>
            <a:spLocks noChangeArrowheads="1"/>
          </p:cNvSpPr>
          <p:nvPr/>
        </p:nvSpPr>
        <p:spPr bwMode="auto">
          <a:xfrm rot="-5400000">
            <a:off x="4591051" y="3375025"/>
            <a:ext cx="1401762" cy="1296987"/>
          </a:xfrm>
          <a:prstGeom prst="flowChartDelay">
            <a:avLst/>
          </a:prstGeom>
          <a:solidFill>
            <a:schemeClr val="folHlink"/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2588" name="Line 14"/>
          <p:cNvSpPr>
            <a:spLocks noChangeShapeType="1"/>
          </p:cNvSpPr>
          <p:nvPr/>
        </p:nvSpPr>
        <p:spPr bwMode="auto">
          <a:xfrm>
            <a:off x="2627313" y="3357563"/>
            <a:ext cx="0" cy="13684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89" name="Line 15"/>
          <p:cNvSpPr>
            <a:spLocks noChangeShapeType="1"/>
          </p:cNvSpPr>
          <p:nvPr/>
        </p:nvSpPr>
        <p:spPr bwMode="auto">
          <a:xfrm>
            <a:off x="2843213" y="2781300"/>
            <a:ext cx="0" cy="194468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90" name="Line 16"/>
          <p:cNvSpPr>
            <a:spLocks noChangeShapeType="1"/>
          </p:cNvSpPr>
          <p:nvPr/>
        </p:nvSpPr>
        <p:spPr bwMode="auto">
          <a:xfrm>
            <a:off x="3203575" y="2349500"/>
            <a:ext cx="0" cy="237648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91" name="Line 17"/>
          <p:cNvSpPr>
            <a:spLocks noChangeShapeType="1"/>
          </p:cNvSpPr>
          <p:nvPr/>
        </p:nvSpPr>
        <p:spPr bwMode="auto">
          <a:xfrm>
            <a:off x="4716463" y="2349500"/>
            <a:ext cx="0" cy="23764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92" name="Line 18"/>
          <p:cNvSpPr>
            <a:spLocks noChangeShapeType="1"/>
          </p:cNvSpPr>
          <p:nvPr/>
        </p:nvSpPr>
        <p:spPr bwMode="auto">
          <a:xfrm>
            <a:off x="5003800" y="2781300"/>
            <a:ext cx="0" cy="19446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93" name="Line 19"/>
          <p:cNvSpPr>
            <a:spLocks noChangeShapeType="1"/>
          </p:cNvSpPr>
          <p:nvPr/>
        </p:nvSpPr>
        <p:spPr bwMode="auto">
          <a:xfrm>
            <a:off x="5292725" y="3357563"/>
            <a:ext cx="0" cy="13684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94" name="Line 20"/>
          <p:cNvSpPr>
            <a:spLocks noChangeShapeType="1"/>
          </p:cNvSpPr>
          <p:nvPr/>
        </p:nvSpPr>
        <p:spPr bwMode="auto">
          <a:xfrm>
            <a:off x="3924300" y="1484313"/>
            <a:ext cx="0" cy="3241675"/>
          </a:xfrm>
          <a:prstGeom prst="line">
            <a:avLst/>
          </a:prstGeom>
          <a:noFill/>
          <a:ln w="50800">
            <a:solidFill>
              <a:srgbClr val="FF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95" name="Text Box 21"/>
          <p:cNvSpPr txBox="1">
            <a:spLocks noChangeArrowheads="1"/>
          </p:cNvSpPr>
          <p:nvPr/>
        </p:nvSpPr>
        <p:spPr bwMode="auto">
          <a:xfrm>
            <a:off x="2411413" y="48688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 altLang="bg-BG"/>
          </a:p>
        </p:txBody>
      </p:sp>
      <p:sp>
        <p:nvSpPr>
          <p:cNvPr id="152596" name="Text Box 22"/>
          <p:cNvSpPr txBox="1">
            <a:spLocks noChangeArrowheads="1"/>
          </p:cNvSpPr>
          <p:nvPr/>
        </p:nvSpPr>
        <p:spPr bwMode="auto">
          <a:xfrm>
            <a:off x="2484438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X</a:t>
            </a:r>
            <a:r>
              <a:rPr lang="en-US" altLang="bg-BG" b="1" baseline="-25000"/>
              <a:t>1</a:t>
            </a:r>
            <a:endParaRPr lang="bg-BG" altLang="bg-BG" b="1" baseline="-25000"/>
          </a:p>
        </p:txBody>
      </p:sp>
      <p:sp>
        <p:nvSpPr>
          <p:cNvPr id="152597" name="Text Box 23"/>
          <p:cNvSpPr txBox="1">
            <a:spLocks noChangeArrowheads="1"/>
          </p:cNvSpPr>
          <p:nvPr/>
        </p:nvSpPr>
        <p:spPr bwMode="auto">
          <a:xfrm>
            <a:off x="4860925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X</a:t>
            </a:r>
            <a:r>
              <a:rPr lang="en-US" altLang="bg-BG" b="1" baseline="-25000"/>
              <a:t>2</a:t>
            </a:r>
            <a:endParaRPr lang="bg-BG" altLang="bg-BG" b="1" baseline="-25000"/>
          </a:p>
        </p:txBody>
      </p:sp>
      <p:sp>
        <p:nvSpPr>
          <p:cNvPr id="152598" name="Text Box 24"/>
          <p:cNvSpPr txBox="1">
            <a:spLocks noChangeArrowheads="1"/>
          </p:cNvSpPr>
          <p:nvPr/>
        </p:nvSpPr>
        <p:spPr bwMode="auto">
          <a:xfrm>
            <a:off x="3708400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b="1"/>
              <a:t>µ</a:t>
            </a:r>
          </a:p>
        </p:txBody>
      </p:sp>
      <p:sp>
        <p:nvSpPr>
          <p:cNvPr id="152599" name="Line 25"/>
          <p:cNvSpPr>
            <a:spLocks noChangeShapeType="1"/>
          </p:cNvSpPr>
          <p:nvPr/>
        </p:nvSpPr>
        <p:spPr bwMode="auto">
          <a:xfrm>
            <a:off x="2555875" y="486886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600" name="Line 26"/>
          <p:cNvSpPr>
            <a:spLocks noChangeShapeType="1"/>
          </p:cNvSpPr>
          <p:nvPr/>
        </p:nvSpPr>
        <p:spPr bwMode="auto">
          <a:xfrm>
            <a:off x="4932363" y="486886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11188" y="457200"/>
            <a:ext cx="8151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 dirty="0">
                <a:solidFill>
                  <a:schemeClr val="tx2"/>
                </a:solidFill>
              </a:rPr>
              <a:t>Statistical </a:t>
            </a:r>
            <a:r>
              <a:rPr lang="bg-BG" altLang="bg-BG" sz="4400" b="1" dirty="0">
                <a:solidFill>
                  <a:schemeClr val="tx2"/>
                </a:solidFill>
              </a:rPr>
              <a:t>i</a:t>
            </a:r>
            <a:r>
              <a:rPr lang="en-US" altLang="bg-BG" sz="4400" b="1" dirty="0" err="1" smtClean="0">
                <a:solidFill>
                  <a:schemeClr val="tx2"/>
                </a:solidFill>
              </a:rPr>
              <a:t>nference</a:t>
            </a:r>
            <a:endParaRPr lang="en-US" altLang="bg-BG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Hypothesis </a:t>
            </a:r>
            <a:r>
              <a:rPr lang="bg-BG" altLang="bg-BG" b="1" smtClean="0"/>
              <a:t>t</a:t>
            </a:r>
            <a:r>
              <a:rPr lang="en-US" altLang="bg-BG" b="1" smtClean="0"/>
              <a:t>esting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The general idea of hypothesis testing involves:</a:t>
            </a:r>
          </a:p>
          <a:p>
            <a:pPr lvl="1" eaLnBrk="1" hangingPunct="1"/>
            <a:r>
              <a:rPr lang="en-US" altLang="bg-BG" sz="2400" b="1" smtClean="0">
                <a:solidFill>
                  <a:srgbClr val="FF0000"/>
                </a:solidFill>
              </a:rPr>
              <a:t>Making an initial assumption;</a:t>
            </a:r>
          </a:p>
          <a:p>
            <a:pPr lvl="1" eaLnBrk="1" hangingPunct="1"/>
            <a:r>
              <a:rPr lang="en-US" altLang="bg-BG" sz="2400" b="1" smtClean="0">
                <a:solidFill>
                  <a:srgbClr val="FF0000"/>
                </a:solidFill>
              </a:rPr>
              <a:t>Collecting evidence (data);</a:t>
            </a:r>
          </a:p>
          <a:p>
            <a:pPr lvl="1" eaLnBrk="1" hangingPunct="1"/>
            <a:r>
              <a:rPr lang="en-US" altLang="bg-BG" sz="2400" b="1" smtClean="0">
                <a:solidFill>
                  <a:srgbClr val="FF0000"/>
                </a:solidFill>
              </a:rPr>
              <a:t>Based on the available evidence (data), deciding whether to reject or not reject the initial assumption.</a:t>
            </a:r>
          </a:p>
          <a:p>
            <a:pPr eaLnBrk="1" hangingPunct="1"/>
            <a:r>
              <a:rPr lang="en-US" altLang="bg-BG" sz="2400" smtClean="0"/>
              <a:t>Every hypothesis test — regardless of the population parameter involved — requires the above three steps.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Criminal </a:t>
            </a:r>
            <a:r>
              <a:rPr lang="bg-BG" altLang="bg-BG" b="1" smtClean="0"/>
              <a:t>t</a:t>
            </a:r>
            <a:r>
              <a:rPr lang="en-US" altLang="bg-BG" b="1" smtClean="0"/>
              <a:t>rial</a:t>
            </a:r>
          </a:p>
        </p:txBody>
      </p:sp>
      <p:sp>
        <p:nvSpPr>
          <p:cNvPr id="158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Criminal justice system assumes </a:t>
            </a:r>
            <a:r>
              <a:rPr lang="en-US" altLang="bg-BG" sz="2400" b="1" smtClean="0"/>
              <a:t>the defendant is innocent until proven guilty</a:t>
            </a:r>
            <a:r>
              <a:rPr lang="en-US" altLang="bg-BG" sz="2400" smtClean="0"/>
              <a:t>. That is, our initial assumption is that the defendant is innocent.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In the practice of statistics, we make our initial assumption when we state our two competing hypotheses – the null hypothesis (H</a:t>
            </a:r>
            <a:r>
              <a:rPr lang="en-US" altLang="bg-BG" sz="2400" baseline="-25000" smtClean="0"/>
              <a:t>0</a:t>
            </a:r>
            <a:r>
              <a:rPr lang="en-US" altLang="bg-BG" sz="2400" smtClean="0"/>
              <a:t>) and the alternative hypothesis (H</a:t>
            </a:r>
            <a:r>
              <a:rPr lang="en-US" altLang="bg-BG" sz="2400" baseline="-25000" smtClean="0"/>
              <a:t>A</a:t>
            </a:r>
            <a:r>
              <a:rPr lang="en-US" altLang="bg-BG" sz="2400" smtClean="0"/>
              <a:t>). Here, our hypotheses are: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H</a:t>
            </a:r>
            <a:r>
              <a:rPr lang="en-US" altLang="bg-BG" sz="2400" baseline="-25000" smtClean="0"/>
              <a:t>0</a:t>
            </a:r>
            <a:r>
              <a:rPr lang="en-US" altLang="bg-BG" sz="2400" smtClean="0"/>
              <a:t>: Defendant is not guilty (innocent)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H</a:t>
            </a:r>
            <a:r>
              <a:rPr lang="en-US" altLang="bg-BG" sz="2400" baseline="-25000" smtClean="0"/>
              <a:t>A</a:t>
            </a:r>
            <a:r>
              <a:rPr lang="en-US" altLang="bg-BG" sz="2400" smtClean="0"/>
              <a:t>: Defendant is guilty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bg-BG" sz="2400" b="1" smtClean="0">
                <a:solidFill>
                  <a:srgbClr val="FF0000"/>
                </a:solidFill>
              </a:rPr>
              <a:t>In statistics, we always assume the null hypothesis is true. That is, the null hypothesis is always our initial assumption.</a:t>
            </a:r>
            <a:endParaRPr lang="en-US" altLang="bg-BG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2389</Words>
  <Application>Microsoft Office PowerPoint</Application>
  <PresentationFormat>On-screen Show (4:3)</PresentationFormat>
  <Paragraphs>258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Unicode MS</vt:lpstr>
      <vt:lpstr>SimSun</vt:lpstr>
      <vt:lpstr>SimSun</vt:lpstr>
      <vt:lpstr>Arial</vt:lpstr>
      <vt:lpstr>Symbol</vt:lpstr>
      <vt:lpstr>1_Default Design</vt:lpstr>
      <vt:lpstr>Equation</vt:lpstr>
      <vt:lpstr>Hypothesis testing. Parametric tests</vt:lpstr>
      <vt:lpstr>Outline</vt:lpstr>
      <vt:lpstr>Importance of biostatistics</vt:lpstr>
      <vt:lpstr>PowerPoint Presentation</vt:lpstr>
      <vt:lpstr>PowerPoint Presentation</vt:lpstr>
      <vt:lpstr>PowerPoint Presentation</vt:lpstr>
      <vt:lpstr>PowerPoint Presentation</vt:lpstr>
      <vt:lpstr>Hypothesis testing</vt:lpstr>
      <vt:lpstr>Criminal trial</vt:lpstr>
      <vt:lpstr>Null hypothesis – H0</vt:lpstr>
      <vt:lpstr>Alternative hypothesis – H1</vt:lpstr>
      <vt:lpstr>Criminal trial</vt:lpstr>
      <vt:lpstr>Making the decision</vt:lpstr>
      <vt:lpstr>Making the decision</vt:lpstr>
      <vt:lpstr>Making the decision</vt:lpstr>
      <vt:lpstr>Probability</vt:lpstr>
      <vt:lpstr>Making the decision</vt:lpstr>
      <vt:lpstr>Making the decision</vt:lpstr>
      <vt:lpstr>Hypothesis testing</vt:lpstr>
      <vt:lpstr>Hypothesis testing</vt:lpstr>
      <vt:lpstr>Type I and II errors</vt:lpstr>
      <vt:lpstr>Level of significance</vt:lpstr>
      <vt:lpstr>Power</vt:lpstr>
      <vt:lpstr>Common misconceptions</vt:lpstr>
      <vt:lpstr>Choosing a statistical test</vt:lpstr>
      <vt:lpstr>PowerPoint Presentation</vt:lpstr>
      <vt:lpstr>Student t-test</vt:lpstr>
      <vt:lpstr>PowerPoint Presentation</vt:lpstr>
      <vt:lpstr>2-sample t-test</vt:lpstr>
      <vt:lpstr>Paired t-test</vt:lpstr>
      <vt:lpstr>One-way ANOVA</vt:lpstr>
      <vt:lpstr>Parametric and non-parametric tests</vt:lpstr>
      <vt:lpstr>Parametric and non-parametric tests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t-tests, ANOVAs &amp; Regression</dc:title>
  <dc:creator>Suse Prejawa</dc:creator>
  <cp:lastModifiedBy>User</cp:lastModifiedBy>
  <cp:revision>172</cp:revision>
  <dcterms:created xsi:type="dcterms:W3CDTF">2009-10-20T23:38:50Z</dcterms:created>
  <dcterms:modified xsi:type="dcterms:W3CDTF">2018-05-10T09:37:53Z</dcterms:modified>
</cp:coreProperties>
</file>